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Noto Sans T Chinese" panose="02020500000000000000" charset="-120"/>
      <p:regular r:id="rId12"/>
    </p:embeddedFont>
    <p:embeddedFont>
      <p:font typeface="Noto Sans T Chinese Bold" panose="02020500000000000000" charset="-12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744"/>
        </a:solidFill>
        <a:effectLst/>
      </p:bgPr>
    </p:bg>
    <p:spTree>
      <p:nvGrpSpPr>
        <p:cNvPr id="1" name=""/>
        <p:cNvGrpSpPr/>
        <p:nvPr/>
      </p:nvGrpSpPr>
      <p:grpSpPr>
        <a:xfrm>
          <a:off x="0" y="0"/>
          <a:ext cx="0" cy="0"/>
          <a:chOff x="0" y="0"/>
          <a:chExt cx="0" cy="0"/>
        </a:xfrm>
      </p:grpSpPr>
      <p:sp>
        <p:nvSpPr>
          <p:cNvPr id="2" name="AutoShape 2"/>
          <p:cNvSpPr/>
          <p:nvPr/>
        </p:nvSpPr>
        <p:spPr>
          <a:xfrm rot="895">
            <a:off x="0" y="8014185"/>
            <a:ext cx="18288001" cy="0"/>
          </a:xfrm>
          <a:prstGeom prst="line">
            <a:avLst/>
          </a:prstGeom>
          <a:ln w="9525" cap="flat">
            <a:solidFill>
              <a:srgbClr val="000000"/>
            </a:solidFill>
            <a:prstDash val="solid"/>
            <a:headEnd type="none" w="sm" len="sm"/>
            <a:tailEnd type="none" w="sm" len="sm"/>
          </a:ln>
        </p:spPr>
      </p:sp>
      <p:sp>
        <p:nvSpPr>
          <p:cNvPr id="3" name="AutoShape 3"/>
          <p:cNvSpPr/>
          <p:nvPr/>
        </p:nvSpPr>
        <p:spPr>
          <a:xfrm>
            <a:off x="16899459" y="0"/>
            <a:ext cx="0" cy="10287000"/>
          </a:xfrm>
          <a:prstGeom prst="line">
            <a:avLst/>
          </a:prstGeom>
          <a:ln w="9525" cap="flat">
            <a:solidFill>
              <a:srgbClr val="000000"/>
            </a:solidFill>
            <a:prstDash val="solid"/>
            <a:headEnd type="none" w="sm" len="sm"/>
            <a:tailEnd type="none" w="sm" len="sm"/>
          </a:ln>
        </p:spPr>
      </p:sp>
      <p:grpSp>
        <p:nvGrpSpPr>
          <p:cNvPr id="4" name="Group 4"/>
          <p:cNvGrpSpPr/>
          <p:nvPr/>
        </p:nvGrpSpPr>
        <p:grpSpPr>
          <a:xfrm>
            <a:off x="1114505" y="912001"/>
            <a:ext cx="5824514" cy="608084"/>
            <a:chOff x="0" y="0"/>
            <a:chExt cx="7766019" cy="810779"/>
          </a:xfrm>
        </p:grpSpPr>
        <p:sp>
          <p:nvSpPr>
            <p:cNvPr id="5" name="TextBox 5"/>
            <p:cNvSpPr txBox="1"/>
            <p:nvPr/>
          </p:nvSpPr>
          <p:spPr>
            <a:xfrm>
              <a:off x="1135459" y="107998"/>
              <a:ext cx="6630560" cy="547158"/>
            </a:xfrm>
            <a:prstGeom prst="rect">
              <a:avLst/>
            </a:prstGeom>
          </p:spPr>
          <p:txBody>
            <a:bodyPr lIns="0" tIns="0" rIns="0" bIns="0" rtlCol="0" anchor="t">
              <a:spAutoFit/>
            </a:bodyPr>
            <a:lstStyle/>
            <a:p>
              <a:pPr algn="l">
                <a:lnSpc>
                  <a:spcPts val="3500"/>
                </a:lnSpc>
              </a:pPr>
              <a:r>
                <a:rPr lang="en-US" sz="2500">
                  <a:solidFill>
                    <a:srgbClr val="1C2120"/>
                  </a:solidFill>
                  <a:latin typeface="Noto Sans T Chinese"/>
                  <a:ea typeface="Noto Sans T Chinese"/>
                  <a:cs typeface="Noto Sans T Chinese"/>
                  <a:sym typeface="Noto Sans T Chinese"/>
                </a:rPr>
                <a:t>第七組</a:t>
              </a:r>
            </a:p>
          </p:txBody>
        </p:sp>
        <p:sp>
          <p:nvSpPr>
            <p:cNvPr id="6" name="Freeform 6"/>
            <p:cNvSpPr/>
            <p:nvPr/>
          </p:nvSpPr>
          <p:spPr>
            <a:xfrm>
              <a:off x="0" y="0"/>
              <a:ext cx="810779" cy="810779"/>
            </a:xfrm>
            <a:custGeom>
              <a:avLst/>
              <a:gdLst/>
              <a:ahLst/>
              <a:cxnLst/>
              <a:rect l="l" t="t" r="r" b="b"/>
              <a:pathLst>
                <a:path w="810779" h="810779">
                  <a:moveTo>
                    <a:pt x="0" y="0"/>
                  </a:moveTo>
                  <a:lnTo>
                    <a:pt x="810779" y="0"/>
                  </a:lnTo>
                  <a:lnTo>
                    <a:pt x="810779" y="810779"/>
                  </a:lnTo>
                  <a:lnTo>
                    <a:pt x="0" y="8107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7" name="Group 7"/>
          <p:cNvGrpSpPr/>
          <p:nvPr/>
        </p:nvGrpSpPr>
        <p:grpSpPr>
          <a:xfrm>
            <a:off x="9661460" y="1216044"/>
            <a:ext cx="6749611" cy="6101648"/>
            <a:chOff x="0" y="0"/>
            <a:chExt cx="6350000" cy="5740400"/>
          </a:xfrm>
        </p:grpSpPr>
        <p:sp>
          <p:nvSpPr>
            <p:cNvPr id="8" name="Freeform 8"/>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4"/>
              <a:stretch>
                <a:fillRect l="-17801" r="-17801"/>
              </a:stretch>
            </a:blipFill>
          </p:spPr>
        </p:sp>
      </p:grpSp>
      <p:sp>
        <p:nvSpPr>
          <p:cNvPr id="9" name="TextBox 9"/>
          <p:cNvSpPr txBox="1"/>
          <p:nvPr/>
        </p:nvSpPr>
        <p:spPr>
          <a:xfrm>
            <a:off x="1028700" y="2563291"/>
            <a:ext cx="8285084" cy="3181350"/>
          </a:xfrm>
          <a:prstGeom prst="rect">
            <a:avLst/>
          </a:prstGeom>
        </p:spPr>
        <p:txBody>
          <a:bodyPr lIns="0" tIns="0" rIns="0" bIns="0" rtlCol="0" anchor="t">
            <a:spAutoFit/>
          </a:bodyPr>
          <a:lstStyle/>
          <a:p>
            <a:pPr algn="l">
              <a:lnSpc>
                <a:spcPts val="9542"/>
              </a:lnSpc>
            </a:pPr>
            <a:r>
              <a:rPr lang="en-US" sz="7952" b="1">
                <a:solidFill>
                  <a:srgbClr val="1C2120"/>
                </a:solidFill>
                <a:latin typeface="Noto Sans T Chinese Bold"/>
                <a:ea typeface="Noto Sans T Chinese Bold"/>
                <a:cs typeface="Noto Sans T Chinese Bold"/>
                <a:sym typeface="Noto Sans T Chinese Bold"/>
              </a:rPr>
              <a:t>Steam價格小助手</a:t>
            </a:r>
          </a:p>
          <a:p>
            <a:pPr algn="l">
              <a:lnSpc>
                <a:spcPts val="15541"/>
              </a:lnSpc>
            </a:pPr>
            <a:endParaRPr lang="en-US" sz="7952" b="1">
              <a:solidFill>
                <a:srgbClr val="1C2120"/>
              </a:solidFill>
              <a:latin typeface="Noto Sans T Chinese Bold"/>
              <a:ea typeface="Noto Sans T Chinese Bold"/>
              <a:cs typeface="Noto Sans T Chinese Bold"/>
              <a:sym typeface="Noto Sans T Chinese Bold"/>
            </a:endParaRPr>
          </a:p>
        </p:txBody>
      </p:sp>
      <p:sp>
        <p:nvSpPr>
          <p:cNvPr id="10" name="TextBox 10"/>
          <p:cNvSpPr txBox="1"/>
          <p:nvPr/>
        </p:nvSpPr>
        <p:spPr>
          <a:xfrm>
            <a:off x="1114505" y="6197073"/>
            <a:ext cx="8285084" cy="523875"/>
          </a:xfrm>
          <a:prstGeom prst="rect">
            <a:avLst/>
          </a:prstGeom>
        </p:spPr>
        <p:txBody>
          <a:bodyPr lIns="0" tIns="0" rIns="0" bIns="0" rtlCol="0" anchor="t">
            <a:spAutoFit/>
          </a:bodyPr>
          <a:lstStyle/>
          <a:p>
            <a:pPr algn="l">
              <a:lnSpc>
                <a:spcPts val="4200"/>
              </a:lnSpc>
            </a:pPr>
            <a:r>
              <a:rPr lang="en-US" sz="3000">
                <a:solidFill>
                  <a:srgbClr val="1C2120"/>
                </a:solidFill>
                <a:latin typeface="Noto Sans T Chinese"/>
                <a:ea typeface="Noto Sans T Chinese"/>
                <a:cs typeface="Noto Sans T Chinese"/>
                <a:sym typeface="Noto Sans T Chinese"/>
              </a:rPr>
              <a:t>跨區比價</a:t>
            </a:r>
          </a:p>
        </p:txBody>
      </p:sp>
      <p:sp>
        <p:nvSpPr>
          <p:cNvPr id="11" name="TextBox 11"/>
          <p:cNvSpPr txBox="1"/>
          <p:nvPr/>
        </p:nvSpPr>
        <p:spPr>
          <a:xfrm>
            <a:off x="14653013" y="8389310"/>
            <a:ext cx="2246446" cy="1028700"/>
          </a:xfrm>
          <a:prstGeom prst="rect">
            <a:avLst/>
          </a:prstGeom>
        </p:spPr>
        <p:txBody>
          <a:bodyPr lIns="0" tIns="0" rIns="0" bIns="0" rtlCol="0" anchor="t">
            <a:spAutoFit/>
          </a:bodyPr>
          <a:lstStyle/>
          <a:p>
            <a:pPr algn="l">
              <a:lnSpc>
                <a:spcPts val="4199"/>
              </a:lnSpc>
            </a:pPr>
            <a:r>
              <a:rPr lang="en-US" sz="2999">
                <a:solidFill>
                  <a:srgbClr val="1C2120"/>
                </a:solidFill>
                <a:latin typeface="Noto Sans T Chinese"/>
                <a:ea typeface="Noto Sans T Chinese"/>
                <a:cs typeface="Noto Sans T Chinese"/>
                <a:sym typeface="Noto Sans T Chinese"/>
              </a:rPr>
              <a:t>網路資料庫程式設計</a:t>
            </a:r>
          </a:p>
        </p:txBody>
      </p:sp>
      <p:sp>
        <p:nvSpPr>
          <p:cNvPr id="12" name="TextBox 12"/>
          <p:cNvSpPr txBox="1"/>
          <p:nvPr/>
        </p:nvSpPr>
        <p:spPr>
          <a:xfrm>
            <a:off x="1114505" y="8748085"/>
            <a:ext cx="8978158" cy="669926"/>
          </a:xfrm>
          <a:prstGeom prst="rect">
            <a:avLst/>
          </a:prstGeom>
        </p:spPr>
        <p:txBody>
          <a:bodyPr lIns="0" tIns="0" rIns="0" bIns="0" rtlCol="0" anchor="t">
            <a:spAutoFit/>
          </a:bodyPr>
          <a:lstStyle/>
          <a:p>
            <a:pPr algn="l">
              <a:lnSpc>
                <a:spcPts val="5599"/>
              </a:lnSpc>
            </a:pPr>
            <a:r>
              <a:rPr lang="en-US" sz="3999">
                <a:solidFill>
                  <a:srgbClr val="1C2120"/>
                </a:solidFill>
                <a:latin typeface="Noto Sans T Chinese"/>
                <a:ea typeface="Noto Sans T Chinese"/>
                <a:cs typeface="Noto Sans T Chinese"/>
                <a:sym typeface="Noto Sans T Chinese"/>
              </a:rPr>
              <a:t>組員：張舜焜、王容瑋、何育廷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C744"/>
        </a:solidFill>
        <a:effectLst/>
      </p:bgPr>
    </p:bg>
    <p:spTree>
      <p:nvGrpSpPr>
        <p:cNvPr id="1" name=""/>
        <p:cNvGrpSpPr/>
        <p:nvPr/>
      </p:nvGrpSpPr>
      <p:grpSpPr>
        <a:xfrm>
          <a:off x="0" y="0"/>
          <a:ext cx="0" cy="0"/>
          <a:chOff x="0" y="0"/>
          <a:chExt cx="0" cy="0"/>
        </a:xfrm>
      </p:grpSpPr>
      <p:sp>
        <p:nvSpPr>
          <p:cNvPr id="2" name="TextBox 2"/>
          <p:cNvSpPr txBox="1"/>
          <p:nvPr/>
        </p:nvSpPr>
        <p:spPr>
          <a:xfrm>
            <a:off x="5613462" y="4464048"/>
            <a:ext cx="7061076" cy="1358903"/>
          </a:xfrm>
          <a:prstGeom prst="rect">
            <a:avLst/>
          </a:prstGeom>
        </p:spPr>
        <p:txBody>
          <a:bodyPr wrap="square" lIns="0" tIns="0" rIns="0" bIns="0" rtlCol="0" anchor="t">
            <a:spAutoFit/>
          </a:bodyPr>
          <a:lstStyle/>
          <a:p>
            <a:pPr algn="ctr">
              <a:lnSpc>
                <a:spcPts val="11199"/>
              </a:lnSpc>
              <a:spcBef>
                <a:spcPct val="0"/>
              </a:spcBef>
            </a:pPr>
            <a:r>
              <a:rPr lang="en-US" sz="7999" dirty="0" err="1">
                <a:solidFill>
                  <a:srgbClr val="000000"/>
                </a:solidFill>
                <a:latin typeface="Noto Sans T Chinese"/>
                <a:ea typeface="Noto Sans T Chinese"/>
                <a:cs typeface="Noto Sans T Chinese"/>
                <a:sym typeface="Noto Sans T Chinese"/>
              </a:rPr>
              <a:t>報告結束</a:t>
            </a:r>
            <a:endParaRPr lang="en-US" sz="7999" dirty="0">
              <a:solidFill>
                <a:srgbClr val="000000"/>
              </a:solidFill>
              <a:latin typeface="Noto Sans T Chinese"/>
              <a:ea typeface="Noto Sans T Chinese"/>
              <a:cs typeface="Noto Sans T Chinese"/>
              <a:sym typeface="Noto Sans T Chines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2742063"/>
            <a:ext cx="5850934" cy="1066800"/>
          </a:xfrm>
          <a:prstGeom prst="rect">
            <a:avLst/>
          </a:prstGeom>
        </p:spPr>
        <p:txBody>
          <a:bodyPr lIns="0" tIns="0" rIns="0" bIns="0" rtlCol="0" anchor="t">
            <a:spAutoFit/>
          </a:bodyPr>
          <a:lstStyle/>
          <a:p>
            <a:pPr marL="0" lvl="0" indent="0" algn="l">
              <a:lnSpc>
                <a:spcPts val="8400"/>
              </a:lnSpc>
              <a:spcBef>
                <a:spcPct val="0"/>
              </a:spcBef>
            </a:pPr>
            <a:r>
              <a:rPr lang="en-US" sz="7000" b="1">
                <a:solidFill>
                  <a:srgbClr val="1C2120"/>
                </a:solidFill>
                <a:latin typeface="Noto Sans T Chinese Bold"/>
                <a:ea typeface="Noto Sans T Chinese Bold"/>
                <a:cs typeface="Noto Sans T Chinese Bold"/>
                <a:sym typeface="Noto Sans T Chinese Bold"/>
              </a:rPr>
              <a:t>目錄</a:t>
            </a:r>
          </a:p>
        </p:txBody>
      </p:sp>
      <p:sp>
        <p:nvSpPr>
          <p:cNvPr id="3" name="TextBox 3"/>
          <p:cNvSpPr txBox="1"/>
          <p:nvPr/>
        </p:nvSpPr>
        <p:spPr>
          <a:xfrm>
            <a:off x="9225693" y="802005"/>
            <a:ext cx="8033607" cy="405765"/>
          </a:xfrm>
          <a:prstGeom prst="rect">
            <a:avLst/>
          </a:prstGeom>
        </p:spPr>
        <p:txBody>
          <a:bodyPr lIns="0" tIns="0" rIns="0" bIns="0" rtlCol="0" anchor="t">
            <a:spAutoFit/>
          </a:bodyPr>
          <a:lstStyle/>
          <a:p>
            <a:pPr marL="518160" lvl="1" indent="-259080" algn="l">
              <a:lnSpc>
                <a:spcPts val="3359"/>
              </a:lnSpc>
              <a:buFont typeface="Arial"/>
              <a:buChar char="•"/>
            </a:pPr>
            <a:r>
              <a:rPr lang="en-US" sz="2400" u="sng">
                <a:solidFill>
                  <a:srgbClr val="1C2120"/>
                </a:solidFill>
                <a:latin typeface="Noto Sans T Chinese"/>
                <a:ea typeface="Noto Sans T Chinese"/>
                <a:cs typeface="Noto Sans T Chinese"/>
                <a:sym typeface="Noto Sans T Chinese"/>
              </a:rPr>
              <a:t>1.背景</a:t>
            </a:r>
          </a:p>
        </p:txBody>
      </p:sp>
      <p:sp>
        <p:nvSpPr>
          <p:cNvPr id="4" name="TextBox 4"/>
          <p:cNvSpPr txBox="1"/>
          <p:nvPr/>
        </p:nvSpPr>
        <p:spPr>
          <a:xfrm>
            <a:off x="9225693" y="1435051"/>
            <a:ext cx="8033607" cy="40576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1C2120"/>
                </a:solidFill>
                <a:latin typeface="Noto Sans T Chinese"/>
                <a:ea typeface="Noto Sans T Chinese"/>
                <a:cs typeface="Noto Sans T Chinese"/>
                <a:sym typeface="Noto Sans T Chinese"/>
              </a:rPr>
              <a:t>2.</a:t>
            </a:r>
            <a:r>
              <a:rPr lang="en-US" sz="2400" u="sng" dirty="0">
                <a:latin typeface="Noto Sans T Chinese"/>
                <a:ea typeface="Noto Sans T Chinese"/>
                <a:cs typeface="Noto Sans T Chinese"/>
                <a:sym typeface="Noto Sans T Chinese"/>
                <a:hlinkClick r:id="rId2" action="ppaction://hlinksldjump">
                  <a:extLst>
                    <a:ext uri="{A12FA001-AC4F-418D-AE19-62706E023703}">
                      <ahyp:hlinkClr xmlns:ahyp="http://schemas.microsoft.com/office/drawing/2018/hyperlinkcolor" val="tx"/>
                    </a:ext>
                  </a:extLst>
                </a:hlinkClick>
              </a:rPr>
              <a:t>動機與目標</a:t>
            </a:r>
          </a:p>
        </p:txBody>
      </p:sp>
      <p:sp>
        <p:nvSpPr>
          <p:cNvPr id="5" name="TextBox 5"/>
          <p:cNvSpPr txBox="1"/>
          <p:nvPr/>
        </p:nvSpPr>
        <p:spPr>
          <a:xfrm>
            <a:off x="9225693" y="2068097"/>
            <a:ext cx="8033607" cy="405765"/>
          </a:xfrm>
          <a:prstGeom prst="rect">
            <a:avLst/>
          </a:prstGeom>
        </p:spPr>
        <p:txBody>
          <a:bodyPr lIns="0" tIns="0" rIns="0" bIns="0" rtlCol="0" anchor="t">
            <a:spAutoFit/>
          </a:bodyPr>
          <a:lstStyle/>
          <a:p>
            <a:pPr marL="518160" lvl="1" indent="-259080" algn="l">
              <a:lnSpc>
                <a:spcPts val="3359"/>
              </a:lnSpc>
              <a:buFont typeface="Arial"/>
              <a:buChar char="•"/>
            </a:pPr>
            <a:r>
              <a:rPr lang="en-US" sz="2400" u="sng">
                <a:solidFill>
                  <a:srgbClr val="1C2120"/>
                </a:solidFill>
                <a:latin typeface="Noto Sans T Chinese"/>
                <a:ea typeface="Noto Sans T Chinese"/>
                <a:cs typeface="Noto Sans T Chinese"/>
                <a:sym typeface="Noto Sans T Chinese"/>
              </a:rPr>
              <a:t>3.實現方法</a:t>
            </a:r>
          </a:p>
        </p:txBody>
      </p:sp>
      <p:sp>
        <p:nvSpPr>
          <p:cNvPr id="6" name="TextBox 6"/>
          <p:cNvSpPr txBox="1"/>
          <p:nvPr/>
        </p:nvSpPr>
        <p:spPr>
          <a:xfrm>
            <a:off x="9225693" y="2701143"/>
            <a:ext cx="8033607" cy="405765"/>
          </a:xfrm>
          <a:prstGeom prst="rect">
            <a:avLst/>
          </a:prstGeom>
        </p:spPr>
        <p:txBody>
          <a:bodyPr lIns="0" tIns="0" rIns="0" bIns="0" rtlCol="0" anchor="t">
            <a:spAutoFit/>
          </a:bodyPr>
          <a:lstStyle/>
          <a:p>
            <a:pPr marL="518160" lvl="1" indent="-259080" algn="l">
              <a:lnSpc>
                <a:spcPts val="3359"/>
              </a:lnSpc>
              <a:buFont typeface="Arial"/>
              <a:buChar char="•"/>
            </a:pPr>
            <a:r>
              <a:rPr lang="en-US" sz="2400" u="sng">
                <a:solidFill>
                  <a:srgbClr val="1C2120"/>
                </a:solidFill>
                <a:latin typeface="Noto Sans T Chinese"/>
                <a:ea typeface="Noto Sans T Chinese"/>
                <a:cs typeface="Noto Sans T Chinese"/>
                <a:sym typeface="Noto Sans T Chinese"/>
              </a:rPr>
              <a:t>4.實現方法</a:t>
            </a:r>
          </a:p>
        </p:txBody>
      </p:sp>
      <p:sp>
        <p:nvSpPr>
          <p:cNvPr id="7" name="TextBox 7"/>
          <p:cNvSpPr txBox="1"/>
          <p:nvPr/>
        </p:nvSpPr>
        <p:spPr>
          <a:xfrm>
            <a:off x="9225693" y="3334190"/>
            <a:ext cx="8033607" cy="405765"/>
          </a:xfrm>
          <a:prstGeom prst="rect">
            <a:avLst/>
          </a:prstGeom>
        </p:spPr>
        <p:txBody>
          <a:bodyPr lIns="0" tIns="0" rIns="0" bIns="0" rtlCol="0" anchor="t">
            <a:spAutoFit/>
          </a:bodyPr>
          <a:lstStyle/>
          <a:p>
            <a:pPr marL="518160" lvl="1" indent="-259080" algn="l">
              <a:lnSpc>
                <a:spcPts val="3359"/>
              </a:lnSpc>
              <a:buFont typeface="Arial"/>
              <a:buChar char="•"/>
            </a:pPr>
            <a:r>
              <a:rPr lang="en-US" sz="2400" u="sng">
                <a:solidFill>
                  <a:srgbClr val="1C2120"/>
                </a:solidFill>
                <a:latin typeface="Noto Sans T Chinese"/>
                <a:ea typeface="Noto Sans T Chinese"/>
                <a:cs typeface="Noto Sans T Chinese"/>
                <a:sym typeface="Noto Sans T Chinese"/>
              </a:rPr>
              <a:t>5.成果展示</a:t>
            </a:r>
          </a:p>
        </p:txBody>
      </p:sp>
      <p:sp>
        <p:nvSpPr>
          <p:cNvPr id="8" name="TextBox 8"/>
          <p:cNvSpPr txBox="1"/>
          <p:nvPr/>
        </p:nvSpPr>
        <p:spPr>
          <a:xfrm>
            <a:off x="9225693" y="3967236"/>
            <a:ext cx="8033607" cy="405765"/>
          </a:xfrm>
          <a:prstGeom prst="rect">
            <a:avLst/>
          </a:prstGeom>
        </p:spPr>
        <p:txBody>
          <a:bodyPr lIns="0" tIns="0" rIns="0" bIns="0" rtlCol="0" anchor="t">
            <a:spAutoFit/>
          </a:bodyPr>
          <a:lstStyle/>
          <a:p>
            <a:pPr marL="518160" lvl="1" indent="-259080" algn="l">
              <a:lnSpc>
                <a:spcPts val="3359"/>
              </a:lnSpc>
              <a:buFont typeface="Arial"/>
              <a:buChar char="•"/>
            </a:pPr>
            <a:r>
              <a:rPr lang="en-US" sz="2400" u="sng">
                <a:solidFill>
                  <a:srgbClr val="1C2120"/>
                </a:solidFill>
                <a:latin typeface="Noto Sans T Chinese"/>
                <a:ea typeface="Noto Sans T Chinese"/>
                <a:cs typeface="Noto Sans T Chinese"/>
                <a:sym typeface="Noto Sans T Chinese"/>
              </a:rPr>
              <a:t>6.結論與未來方向</a:t>
            </a:r>
          </a:p>
        </p:txBody>
      </p:sp>
      <p:sp>
        <p:nvSpPr>
          <p:cNvPr id="9" name="AutoShape 9"/>
          <p:cNvSpPr/>
          <p:nvPr/>
        </p:nvSpPr>
        <p:spPr>
          <a:xfrm rot="5400000">
            <a:off x="3078718" y="5138738"/>
            <a:ext cx="10287000" cy="0"/>
          </a:xfrm>
          <a:prstGeom prst="line">
            <a:avLst/>
          </a:prstGeom>
          <a:ln w="9525" cap="flat">
            <a:solidFill>
              <a:srgbClr val="000000"/>
            </a:solidFill>
            <a:prstDash val="solid"/>
            <a:headEnd type="none" w="sm" len="sm"/>
            <a:tailEnd type="none" w="sm" len="sm"/>
          </a:ln>
        </p:spPr>
      </p:sp>
      <p:sp>
        <p:nvSpPr>
          <p:cNvPr id="10" name="AutoShape 10"/>
          <p:cNvSpPr/>
          <p:nvPr/>
        </p:nvSpPr>
        <p:spPr>
          <a:xfrm>
            <a:off x="0" y="1992285"/>
            <a:ext cx="8226981" cy="0"/>
          </a:xfrm>
          <a:prstGeom prst="line">
            <a:avLst/>
          </a:prstGeom>
          <a:ln w="9525" cap="flat">
            <a:solidFill>
              <a:srgbClr val="000000"/>
            </a:solidFill>
            <a:prstDash val="solid"/>
            <a:headEnd type="none" w="sm" len="sm"/>
            <a:tailEnd type="none" w="sm" len="sm"/>
          </a:ln>
        </p:spPr>
      </p:sp>
      <p:grpSp>
        <p:nvGrpSpPr>
          <p:cNvPr id="11" name="Group 11"/>
          <p:cNvGrpSpPr/>
          <p:nvPr/>
        </p:nvGrpSpPr>
        <p:grpSpPr>
          <a:xfrm>
            <a:off x="1028700" y="724658"/>
            <a:ext cx="3463867" cy="608084"/>
            <a:chOff x="0" y="0"/>
            <a:chExt cx="4618489" cy="810779"/>
          </a:xfrm>
        </p:grpSpPr>
        <p:sp>
          <p:nvSpPr>
            <p:cNvPr id="12" name="TextBox 12"/>
            <p:cNvSpPr txBox="1"/>
            <p:nvPr/>
          </p:nvSpPr>
          <p:spPr>
            <a:xfrm>
              <a:off x="963147" y="166206"/>
              <a:ext cx="3655343" cy="440266"/>
            </a:xfrm>
            <a:prstGeom prst="rect">
              <a:avLst/>
            </a:prstGeom>
          </p:spPr>
          <p:txBody>
            <a:bodyPr lIns="0" tIns="0" rIns="0" bIns="0" rtlCol="0" anchor="t">
              <a:spAutoFit/>
            </a:bodyPr>
            <a:lstStyle/>
            <a:p>
              <a:pPr algn="l">
                <a:lnSpc>
                  <a:spcPts val="2800"/>
                </a:lnSpc>
              </a:pPr>
              <a:r>
                <a:rPr lang="en-US" sz="2000">
                  <a:solidFill>
                    <a:srgbClr val="1C2120"/>
                  </a:solidFill>
                  <a:latin typeface="Noto Sans T Chinese"/>
                  <a:ea typeface="Noto Sans T Chinese"/>
                  <a:cs typeface="Noto Sans T Chinese"/>
                  <a:sym typeface="Noto Sans T Chinese"/>
                </a:rPr>
                <a:t>第七組</a:t>
              </a:r>
            </a:p>
          </p:txBody>
        </p:sp>
        <p:sp>
          <p:nvSpPr>
            <p:cNvPr id="13" name="Freeform 13"/>
            <p:cNvSpPr/>
            <p:nvPr/>
          </p:nvSpPr>
          <p:spPr>
            <a:xfrm>
              <a:off x="0" y="0"/>
              <a:ext cx="810779" cy="810779"/>
            </a:xfrm>
            <a:custGeom>
              <a:avLst/>
              <a:gdLst/>
              <a:ahLst/>
              <a:cxnLst/>
              <a:rect l="l" t="t" r="r" b="b"/>
              <a:pathLst>
                <a:path w="810779" h="810779">
                  <a:moveTo>
                    <a:pt x="0" y="0"/>
                  </a:moveTo>
                  <a:lnTo>
                    <a:pt x="810779" y="0"/>
                  </a:lnTo>
                  <a:lnTo>
                    <a:pt x="810779" y="810779"/>
                  </a:lnTo>
                  <a:lnTo>
                    <a:pt x="0" y="8107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4" name="Freeform 14"/>
          <p:cNvSpPr/>
          <p:nvPr/>
        </p:nvSpPr>
        <p:spPr>
          <a:xfrm>
            <a:off x="16996908" y="9258300"/>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11816386" y="909864"/>
            <a:ext cx="5442914" cy="7668237"/>
            <a:chOff x="0" y="0"/>
            <a:chExt cx="4507230" cy="6350000"/>
          </a:xfrm>
        </p:grpSpPr>
        <p:sp>
          <p:nvSpPr>
            <p:cNvPr id="3" name="Freeform 3"/>
            <p:cNvSpPr/>
            <p:nvPr/>
          </p:nvSpPr>
          <p:spPr>
            <a:xfrm>
              <a:off x="0" y="0"/>
              <a:ext cx="4505960" cy="6350000"/>
            </a:xfrm>
            <a:custGeom>
              <a:avLst/>
              <a:gdLst/>
              <a:ahLst/>
              <a:cxnLst/>
              <a:rect l="l" t="t" r="r" b="b"/>
              <a:pathLst>
                <a:path w="4505960" h="635000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2"/>
              <a:stretch>
                <a:fillRect l="-55561" r="-55561"/>
              </a:stretch>
            </a:blipFill>
          </p:spPr>
        </p:sp>
      </p:grpSp>
      <p:sp>
        <p:nvSpPr>
          <p:cNvPr id="4" name="AutoShape 4"/>
          <p:cNvSpPr/>
          <p:nvPr/>
        </p:nvSpPr>
        <p:spPr>
          <a:xfrm rot="5400000">
            <a:off x="5572935" y="5138738"/>
            <a:ext cx="10287000" cy="0"/>
          </a:xfrm>
          <a:prstGeom prst="line">
            <a:avLst/>
          </a:prstGeom>
          <a:ln w="9525" cap="flat">
            <a:solidFill>
              <a:srgbClr val="F4F4F4"/>
            </a:solidFill>
            <a:prstDash val="solid"/>
            <a:headEnd type="none" w="sm" len="sm"/>
            <a:tailEnd type="none" w="sm" len="sm"/>
          </a:ln>
        </p:spPr>
      </p:sp>
      <p:sp>
        <p:nvSpPr>
          <p:cNvPr id="5" name="AutoShape 5"/>
          <p:cNvSpPr/>
          <p:nvPr/>
        </p:nvSpPr>
        <p:spPr>
          <a:xfrm>
            <a:off x="0" y="2483375"/>
            <a:ext cx="10721197" cy="0"/>
          </a:xfrm>
          <a:prstGeom prst="line">
            <a:avLst/>
          </a:prstGeom>
          <a:ln w="9525" cap="flat">
            <a:solidFill>
              <a:srgbClr val="F4F4F4"/>
            </a:solidFill>
            <a:prstDash val="solid"/>
            <a:headEnd type="none" w="sm" len="sm"/>
            <a:tailEnd type="none" w="sm" len="sm"/>
          </a:ln>
        </p:spPr>
      </p:sp>
      <p:sp>
        <p:nvSpPr>
          <p:cNvPr id="6" name="TextBox 6"/>
          <p:cNvSpPr txBox="1"/>
          <p:nvPr/>
        </p:nvSpPr>
        <p:spPr>
          <a:xfrm>
            <a:off x="1028700" y="1028700"/>
            <a:ext cx="8992881" cy="1066800"/>
          </a:xfrm>
          <a:prstGeom prst="rect">
            <a:avLst/>
          </a:prstGeom>
        </p:spPr>
        <p:txBody>
          <a:bodyPr lIns="0" tIns="0" rIns="0" bIns="0" rtlCol="0" anchor="t">
            <a:spAutoFit/>
          </a:bodyPr>
          <a:lstStyle/>
          <a:p>
            <a:pPr algn="l">
              <a:lnSpc>
                <a:spcPts val="8400"/>
              </a:lnSpc>
            </a:pPr>
            <a:r>
              <a:rPr lang="en-US" sz="7000" b="1">
                <a:solidFill>
                  <a:srgbClr val="F4F4F4"/>
                </a:solidFill>
                <a:latin typeface="Noto Sans T Chinese Bold"/>
                <a:ea typeface="Noto Sans T Chinese Bold"/>
                <a:cs typeface="Noto Sans T Chinese Bold"/>
                <a:sym typeface="Noto Sans T Chinese Bold"/>
              </a:rPr>
              <a:t>背景</a:t>
            </a:r>
          </a:p>
        </p:txBody>
      </p:sp>
      <p:grpSp>
        <p:nvGrpSpPr>
          <p:cNvPr id="7" name="Group 7"/>
          <p:cNvGrpSpPr/>
          <p:nvPr/>
        </p:nvGrpSpPr>
        <p:grpSpPr>
          <a:xfrm>
            <a:off x="1028700" y="3616002"/>
            <a:ext cx="6656225" cy="1857595"/>
            <a:chOff x="0" y="0"/>
            <a:chExt cx="8874966" cy="2476794"/>
          </a:xfrm>
        </p:grpSpPr>
        <p:sp>
          <p:nvSpPr>
            <p:cNvPr id="8" name="TextBox 8"/>
            <p:cNvSpPr txBox="1"/>
            <p:nvPr/>
          </p:nvSpPr>
          <p:spPr>
            <a:xfrm>
              <a:off x="0" y="-47625"/>
              <a:ext cx="8874966" cy="10839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4F4F4"/>
                  </a:solidFill>
                  <a:latin typeface="Noto Sans T Chinese"/>
                  <a:ea typeface="Noto Sans T Chinese"/>
                  <a:cs typeface="Noto Sans T Chinese"/>
                  <a:sym typeface="Noto Sans T Chinese"/>
                </a:rPr>
                <a:t>Steam 採用 "區域定價 "  (RegionalPricing)：</a:t>
              </a:r>
            </a:p>
            <a:p>
              <a:pPr algn="l">
                <a:lnSpc>
                  <a:spcPts val="3359"/>
                </a:lnSpc>
              </a:pPr>
              <a:r>
                <a:rPr lang="en-US" sz="2400">
                  <a:solidFill>
                    <a:srgbClr val="F4F4F4"/>
                  </a:solidFill>
                  <a:latin typeface="Noto Sans T Chinese"/>
                  <a:ea typeface="Noto Sans T Chinese"/>
                  <a:cs typeface="Noto Sans T Chinese"/>
                  <a:sym typeface="Noto Sans T Chinese"/>
                </a:rPr>
                <a:t>       不同國家/區域售價與折扣不同</a:t>
              </a:r>
            </a:p>
          </p:txBody>
        </p:sp>
        <p:sp>
          <p:nvSpPr>
            <p:cNvPr id="9" name="TextBox 9"/>
            <p:cNvSpPr txBox="1"/>
            <p:nvPr/>
          </p:nvSpPr>
          <p:spPr>
            <a:xfrm>
              <a:off x="0" y="1951649"/>
              <a:ext cx="8475829" cy="525145"/>
            </a:xfrm>
            <a:prstGeom prst="rect">
              <a:avLst/>
            </a:prstGeom>
          </p:spPr>
          <p:txBody>
            <a:bodyPr lIns="0" tIns="0" rIns="0" bIns="0" rtlCol="0" anchor="t">
              <a:spAutoFit/>
            </a:bodyPr>
            <a:lstStyle/>
            <a:p>
              <a:pPr algn="l">
                <a:lnSpc>
                  <a:spcPts val="3359"/>
                </a:lnSpc>
              </a:pPr>
              <a:endParaRPr/>
            </a:p>
          </p:txBody>
        </p:sp>
      </p:grpSp>
      <p:grpSp>
        <p:nvGrpSpPr>
          <p:cNvPr id="10" name="Group 10"/>
          <p:cNvGrpSpPr/>
          <p:nvPr/>
        </p:nvGrpSpPr>
        <p:grpSpPr>
          <a:xfrm>
            <a:off x="1028700" y="5143500"/>
            <a:ext cx="6656225" cy="1857595"/>
            <a:chOff x="0" y="0"/>
            <a:chExt cx="8874966" cy="2476794"/>
          </a:xfrm>
        </p:grpSpPr>
        <p:sp>
          <p:nvSpPr>
            <p:cNvPr id="11" name="TextBox 11"/>
            <p:cNvSpPr txBox="1"/>
            <p:nvPr/>
          </p:nvSpPr>
          <p:spPr>
            <a:xfrm>
              <a:off x="0" y="-47625"/>
              <a:ext cx="8874966" cy="10839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4F4F4"/>
                  </a:solidFill>
                  <a:latin typeface="Noto Sans T Chinese"/>
                  <a:ea typeface="Noto Sans T Chinese"/>
                  <a:cs typeface="Noto Sans T Chinese"/>
                  <a:sym typeface="Noto Sans T Chinese"/>
                </a:rPr>
                <a:t>玩家痛點：要自己切換國家查價、記錄、再換算台幣，麻煩又難做系統化比較 </a:t>
              </a:r>
            </a:p>
          </p:txBody>
        </p:sp>
        <p:sp>
          <p:nvSpPr>
            <p:cNvPr id="12" name="TextBox 12"/>
            <p:cNvSpPr txBox="1"/>
            <p:nvPr/>
          </p:nvSpPr>
          <p:spPr>
            <a:xfrm>
              <a:off x="0" y="1951649"/>
              <a:ext cx="8475829" cy="525145"/>
            </a:xfrm>
            <a:prstGeom prst="rect">
              <a:avLst/>
            </a:prstGeom>
          </p:spPr>
          <p:txBody>
            <a:bodyPr lIns="0" tIns="0" rIns="0" bIns="0" rtlCol="0" anchor="t">
              <a:spAutoFit/>
            </a:bodyPr>
            <a:lstStyle/>
            <a:p>
              <a:pPr algn="l">
                <a:lnSpc>
                  <a:spcPts val="3359"/>
                </a:lnSpc>
              </a:pPr>
              <a:endParaRPr/>
            </a:p>
          </p:txBody>
        </p:sp>
      </p:grpSp>
      <p:sp>
        <p:nvSpPr>
          <p:cNvPr id="13" name="Freeform 13"/>
          <p:cNvSpPr/>
          <p:nvPr/>
        </p:nvSpPr>
        <p:spPr>
          <a:xfrm rot="1333711">
            <a:off x="17260506" y="9193310"/>
            <a:ext cx="634557" cy="807886"/>
          </a:xfrm>
          <a:custGeom>
            <a:avLst/>
            <a:gdLst/>
            <a:ahLst/>
            <a:cxnLst/>
            <a:rect l="l" t="t" r="r" b="b"/>
            <a:pathLst>
              <a:path w="634557" h="807886">
                <a:moveTo>
                  <a:pt x="0" y="0"/>
                </a:moveTo>
                <a:lnTo>
                  <a:pt x="634558" y="0"/>
                </a:lnTo>
                <a:lnTo>
                  <a:pt x="634558" y="807885"/>
                </a:lnTo>
                <a:lnTo>
                  <a:pt x="0" y="8078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C744"/>
        </a:solidFill>
        <a:effectLst/>
      </p:bgPr>
    </p:bg>
    <p:spTree>
      <p:nvGrpSpPr>
        <p:cNvPr id="1" name=""/>
        <p:cNvGrpSpPr/>
        <p:nvPr/>
      </p:nvGrpSpPr>
      <p:grpSpPr>
        <a:xfrm>
          <a:off x="0" y="0"/>
          <a:ext cx="0" cy="0"/>
          <a:chOff x="0" y="0"/>
          <a:chExt cx="0" cy="0"/>
        </a:xfrm>
      </p:grpSpPr>
      <p:sp>
        <p:nvSpPr>
          <p:cNvPr id="2" name="AutoShape 2"/>
          <p:cNvSpPr/>
          <p:nvPr/>
        </p:nvSpPr>
        <p:spPr>
          <a:xfrm rot="5400000">
            <a:off x="3350110" y="5138738"/>
            <a:ext cx="10287000" cy="0"/>
          </a:xfrm>
          <a:prstGeom prst="line">
            <a:avLst/>
          </a:prstGeom>
          <a:ln w="9525" cap="flat">
            <a:solidFill>
              <a:srgbClr val="000000"/>
            </a:solidFill>
            <a:prstDash val="solid"/>
            <a:headEnd type="none" w="sm" len="sm"/>
            <a:tailEnd type="none" w="sm" len="sm"/>
          </a:ln>
        </p:spPr>
      </p:sp>
      <p:sp>
        <p:nvSpPr>
          <p:cNvPr id="3" name="AutoShape 3"/>
          <p:cNvSpPr/>
          <p:nvPr/>
        </p:nvSpPr>
        <p:spPr>
          <a:xfrm rot="1920">
            <a:off x="-24892" y="5136356"/>
            <a:ext cx="8523264" cy="0"/>
          </a:xfrm>
          <a:prstGeom prst="line">
            <a:avLst/>
          </a:prstGeom>
          <a:ln w="9525" cap="flat">
            <a:solidFill>
              <a:srgbClr val="000000"/>
            </a:solidFill>
            <a:prstDash val="solid"/>
            <a:headEnd type="none" w="sm" len="sm"/>
            <a:tailEnd type="none" w="sm" len="sm"/>
          </a:ln>
        </p:spPr>
      </p:sp>
      <p:sp>
        <p:nvSpPr>
          <p:cNvPr id="4" name="TextBox 4"/>
          <p:cNvSpPr txBox="1"/>
          <p:nvPr/>
        </p:nvSpPr>
        <p:spPr>
          <a:xfrm>
            <a:off x="1028700" y="1028700"/>
            <a:ext cx="5919820" cy="1066800"/>
          </a:xfrm>
          <a:prstGeom prst="rect">
            <a:avLst/>
          </a:prstGeom>
        </p:spPr>
        <p:txBody>
          <a:bodyPr lIns="0" tIns="0" rIns="0" bIns="0" rtlCol="0" anchor="t">
            <a:spAutoFit/>
          </a:bodyPr>
          <a:lstStyle/>
          <a:p>
            <a:pPr algn="l">
              <a:lnSpc>
                <a:spcPts val="8400"/>
              </a:lnSpc>
            </a:pPr>
            <a:r>
              <a:rPr lang="en-US" sz="7000" b="1">
                <a:solidFill>
                  <a:srgbClr val="1C2120"/>
                </a:solidFill>
                <a:latin typeface="Noto Sans T Chinese Bold"/>
                <a:ea typeface="Noto Sans T Chinese Bold"/>
                <a:cs typeface="Noto Sans T Chinese Bold"/>
                <a:sym typeface="Noto Sans T Chinese Bold"/>
              </a:rPr>
              <a:t>動機與目標</a:t>
            </a:r>
          </a:p>
        </p:txBody>
      </p:sp>
      <p:sp>
        <p:nvSpPr>
          <p:cNvPr id="5" name="TextBox 5"/>
          <p:cNvSpPr txBox="1"/>
          <p:nvPr/>
        </p:nvSpPr>
        <p:spPr>
          <a:xfrm>
            <a:off x="10174775" y="3136900"/>
            <a:ext cx="5919820" cy="3984625"/>
          </a:xfrm>
          <a:prstGeom prst="rect">
            <a:avLst/>
          </a:prstGeom>
        </p:spPr>
        <p:txBody>
          <a:bodyPr lIns="0" tIns="0" rIns="0" bIns="0" rtlCol="0" anchor="t">
            <a:spAutoFit/>
          </a:bodyPr>
          <a:lstStyle/>
          <a:p>
            <a:pPr marL="755657" lvl="1" indent="-377829" algn="l">
              <a:lnSpc>
                <a:spcPts val="4550"/>
              </a:lnSpc>
              <a:buFont typeface="Arial"/>
              <a:buChar char="•"/>
            </a:pPr>
            <a:r>
              <a:rPr lang="en-US" sz="3500">
                <a:solidFill>
                  <a:srgbClr val="1C2120"/>
                </a:solidFill>
                <a:latin typeface="Noto Sans T Chinese"/>
                <a:ea typeface="Noto Sans T Chinese"/>
                <a:cs typeface="Noto Sans T Chinese"/>
                <a:sym typeface="Noto Sans T Chinese"/>
              </a:rPr>
              <a:t>"聽說某區比較便宜"但手動查證成本太高 </a:t>
            </a:r>
          </a:p>
          <a:p>
            <a:pPr algn="l">
              <a:lnSpc>
                <a:spcPts val="4550"/>
              </a:lnSpc>
            </a:pPr>
            <a:endParaRPr lang="en-US" sz="3500">
              <a:solidFill>
                <a:srgbClr val="1C2120"/>
              </a:solidFill>
              <a:latin typeface="Noto Sans T Chinese"/>
              <a:ea typeface="Noto Sans T Chinese"/>
              <a:cs typeface="Noto Sans T Chinese"/>
              <a:sym typeface="Noto Sans T Chinese"/>
            </a:endParaRPr>
          </a:p>
          <a:p>
            <a:pPr marL="755657" lvl="1" indent="-377829" algn="l">
              <a:lnSpc>
                <a:spcPts val="4550"/>
              </a:lnSpc>
              <a:buFont typeface="Arial"/>
              <a:buChar char="•"/>
            </a:pPr>
            <a:r>
              <a:rPr lang="en-US" sz="3500">
                <a:solidFill>
                  <a:srgbClr val="1C2120"/>
                </a:solidFill>
                <a:latin typeface="Noto Sans T Chinese"/>
                <a:ea typeface="Noto Sans T Chinese"/>
                <a:cs typeface="Noto Sans T Chinese"/>
                <a:sym typeface="Noto Sans T Chinese"/>
              </a:rPr>
              <a:t>希望用資料庫把多國的售價/折扣蒐集起來，做清楚比較與統計</a:t>
            </a:r>
          </a:p>
          <a:p>
            <a:pPr algn="l">
              <a:lnSpc>
                <a:spcPts val="4550"/>
              </a:lnSpc>
            </a:pPr>
            <a:endParaRPr lang="en-US" sz="3500">
              <a:solidFill>
                <a:srgbClr val="1C2120"/>
              </a:solidFill>
              <a:latin typeface="Noto Sans T Chinese"/>
              <a:ea typeface="Noto Sans T Chinese"/>
              <a:cs typeface="Noto Sans T Chinese"/>
              <a:sym typeface="Noto Sans T Chinese"/>
            </a:endParaRPr>
          </a:p>
        </p:txBody>
      </p:sp>
      <p:grpSp>
        <p:nvGrpSpPr>
          <p:cNvPr id="6" name="Group 6"/>
          <p:cNvGrpSpPr/>
          <p:nvPr/>
        </p:nvGrpSpPr>
        <p:grpSpPr>
          <a:xfrm>
            <a:off x="1778925" y="5853582"/>
            <a:ext cx="5036280" cy="3042009"/>
            <a:chOff x="0" y="0"/>
            <a:chExt cx="6715040" cy="4056010"/>
          </a:xfrm>
        </p:grpSpPr>
        <p:sp>
          <p:nvSpPr>
            <p:cNvPr id="7" name="TextBox 7"/>
            <p:cNvSpPr txBox="1"/>
            <p:nvPr/>
          </p:nvSpPr>
          <p:spPr>
            <a:xfrm>
              <a:off x="0" y="0"/>
              <a:ext cx="6715040" cy="482600"/>
            </a:xfrm>
            <a:prstGeom prst="rect">
              <a:avLst/>
            </a:prstGeom>
          </p:spPr>
          <p:txBody>
            <a:bodyPr lIns="0" tIns="0" rIns="0" bIns="0" rtlCol="0" anchor="t">
              <a:spAutoFit/>
            </a:bodyPr>
            <a:lstStyle/>
            <a:p>
              <a:pPr marL="0" lvl="0" indent="0" algn="l">
                <a:lnSpc>
                  <a:spcPts val="2879"/>
                </a:lnSpc>
                <a:spcBef>
                  <a:spcPct val="0"/>
                </a:spcBef>
              </a:pPr>
              <a:r>
                <a:rPr lang="en-US" sz="2400">
                  <a:solidFill>
                    <a:srgbClr val="1C2120"/>
                  </a:solidFill>
                  <a:latin typeface="Noto Sans T Chinese"/>
                  <a:ea typeface="Noto Sans T Chinese"/>
                  <a:cs typeface="Noto Sans T Chinese"/>
                  <a:sym typeface="Noto Sans T Chinese"/>
                </a:rPr>
                <a:t>目標：</a:t>
              </a:r>
            </a:p>
          </p:txBody>
        </p:sp>
        <p:sp>
          <p:nvSpPr>
            <p:cNvPr id="8" name="TextBox 8"/>
            <p:cNvSpPr txBox="1"/>
            <p:nvPr/>
          </p:nvSpPr>
          <p:spPr>
            <a:xfrm>
              <a:off x="0" y="742710"/>
              <a:ext cx="6715040" cy="3313300"/>
            </a:xfrm>
            <a:prstGeom prst="rect">
              <a:avLst/>
            </a:prstGeom>
          </p:spPr>
          <p:txBody>
            <a:bodyPr lIns="0" tIns="0" rIns="0" bIns="0" rtlCol="0" anchor="t">
              <a:spAutoFit/>
            </a:bodyPr>
            <a:lstStyle/>
            <a:p>
              <a:pPr marL="431801" lvl="1" indent="-215900" algn="l">
                <a:lnSpc>
                  <a:spcPts val="2800"/>
                </a:lnSpc>
                <a:buFont typeface="Arial"/>
                <a:buChar char="•"/>
              </a:pPr>
              <a:r>
                <a:rPr lang="en-US" sz="2000" dirty="0" err="1">
                  <a:solidFill>
                    <a:srgbClr val="1C2120"/>
                  </a:solidFill>
                  <a:latin typeface="Noto Sans T Chinese"/>
                  <a:ea typeface="Noto Sans T Chinese"/>
                  <a:cs typeface="Noto Sans T Chinese"/>
                  <a:sym typeface="Noto Sans T Chinese"/>
                </a:rPr>
                <a:t>建立資料庫：蒐集多國價格、折扣等</a:t>
              </a:r>
              <a:r>
                <a:rPr lang="zh-TW" altLang="en-US" sz="2000" dirty="0">
                  <a:solidFill>
                    <a:srgbClr val="1C2120"/>
                  </a:solidFill>
                  <a:latin typeface="Noto Sans T Chinese"/>
                  <a:ea typeface="Noto Sans T Chinese"/>
                  <a:cs typeface="Noto Sans T Chinese"/>
                  <a:sym typeface="Noto Sans T Chinese"/>
                </a:rPr>
                <a:t>詳細遊戲相關</a:t>
              </a:r>
              <a:r>
                <a:rPr lang="en-US" sz="2000" dirty="0" err="1">
                  <a:solidFill>
                    <a:srgbClr val="1C2120"/>
                  </a:solidFill>
                  <a:latin typeface="Noto Sans T Chinese"/>
                  <a:ea typeface="Noto Sans T Chinese"/>
                  <a:cs typeface="Noto Sans T Chinese"/>
                  <a:sym typeface="Noto Sans T Chinese"/>
                </a:rPr>
                <a:t>資訊</a:t>
              </a:r>
              <a:endParaRPr lang="en-US" sz="2000" dirty="0">
                <a:solidFill>
                  <a:srgbClr val="1C2120"/>
                </a:solidFill>
                <a:latin typeface="Noto Sans T Chinese"/>
                <a:ea typeface="Noto Sans T Chinese"/>
                <a:cs typeface="Noto Sans T Chinese"/>
                <a:sym typeface="Noto Sans T Chinese"/>
              </a:endParaRPr>
            </a:p>
            <a:p>
              <a:pPr algn="l">
                <a:lnSpc>
                  <a:spcPts val="2800"/>
                </a:lnSpc>
              </a:pPr>
              <a:endParaRPr lang="en-US" sz="2000" dirty="0">
                <a:solidFill>
                  <a:srgbClr val="1C2120"/>
                </a:solidFill>
                <a:latin typeface="Noto Sans T Chinese"/>
                <a:ea typeface="Noto Sans T Chinese"/>
                <a:cs typeface="Noto Sans T Chinese"/>
                <a:sym typeface="Noto Sans T Chinese"/>
              </a:endParaRPr>
            </a:p>
            <a:p>
              <a:pPr marL="431801" lvl="1" indent="-215900" algn="l">
                <a:lnSpc>
                  <a:spcPts val="2800"/>
                </a:lnSpc>
                <a:buFont typeface="Arial"/>
                <a:buChar char="•"/>
              </a:pPr>
              <a:r>
                <a:rPr lang="en-US" sz="2000" dirty="0" err="1">
                  <a:solidFill>
                    <a:srgbClr val="1C2120"/>
                  </a:solidFill>
                  <a:latin typeface="Noto Sans T Chinese"/>
                  <a:ea typeface="Noto Sans T Chinese"/>
                  <a:cs typeface="Noto Sans T Chinese"/>
                  <a:sym typeface="Noto Sans T Chinese"/>
                </a:rPr>
                <a:t>查詢：單一遊戲多國比價</a:t>
              </a:r>
              <a:r>
                <a:rPr lang="en-US" sz="2000" dirty="0">
                  <a:solidFill>
                    <a:srgbClr val="1C2120"/>
                  </a:solidFill>
                  <a:latin typeface="Noto Sans T Chinese"/>
                  <a:ea typeface="Noto Sans T Chinese"/>
                  <a:cs typeface="Noto Sans T Chinese"/>
                  <a:sym typeface="Noto Sans T Chinese"/>
                </a:rPr>
                <a:t>、</a:t>
              </a:r>
              <a:r>
                <a:rPr lang="zh-TW" altLang="en-US" sz="2000" dirty="0">
                  <a:solidFill>
                    <a:srgbClr val="1C2120"/>
                  </a:solidFill>
                  <a:latin typeface="Noto Sans T Chinese"/>
                  <a:ea typeface="Noto Sans T Chinese"/>
                  <a:cs typeface="Noto Sans T Chinese"/>
                  <a:sym typeface="Noto Sans T Chinese"/>
                </a:rPr>
                <a:t>查詢特定遊戲或特定價格區間</a:t>
              </a:r>
              <a:endParaRPr lang="en-US" altLang="zh-TW" sz="2000" dirty="0">
                <a:solidFill>
                  <a:srgbClr val="1C2120"/>
                </a:solidFill>
                <a:latin typeface="Noto Sans T Chinese"/>
                <a:ea typeface="Noto Sans T Chinese"/>
                <a:cs typeface="Noto Sans T Chinese"/>
                <a:sym typeface="Noto Sans T Chinese"/>
              </a:endParaRPr>
            </a:p>
            <a:p>
              <a:pPr marL="431801" lvl="1" indent="-215900" algn="l">
                <a:lnSpc>
                  <a:spcPts val="2800"/>
                </a:lnSpc>
                <a:buFont typeface="Arial"/>
                <a:buChar char="•"/>
              </a:pPr>
              <a:endParaRPr lang="en-US" sz="2000" dirty="0">
                <a:solidFill>
                  <a:srgbClr val="1C2120"/>
                </a:solidFill>
                <a:latin typeface="Noto Sans T Chinese"/>
                <a:ea typeface="Noto Sans T Chinese"/>
                <a:cs typeface="Noto Sans T Chinese"/>
                <a:sym typeface="Noto Sans T Chinese"/>
              </a:endParaRPr>
            </a:p>
            <a:p>
              <a:pPr marL="431801" lvl="1" indent="-215900" algn="l">
                <a:lnSpc>
                  <a:spcPts val="2800"/>
                </a:lnSpc>
                <a:buFont typeface="Arial"/>
                <a:buChar char="•"/>
              </a:pPr>
              <a:r>
                <a:rPr lang="zh-TW" altLang="en-US" sz="2000" dirty="0">
                  <a:solidFill>
                    <a:srgbClr val="1C2120"/>
                  </a:solidFill>
                  <a:latin typeface="Noto Sans T Chinese"/>
                  <a:ea typeface="Noto Sans T Chinese"/>
                  <a:cs typeface="Noto Sans T Chinese"/>
                  <a:sym typeface="Noto Sans T Chinese"/>
                </a:rPr>
                <a:t>處理</a:t>
              </a:r>
              <a:r>
                <a:rPr lang="en-US" sz="2000" dirty="0">
                  <a:solidFill>
                    <a:srgbClr val="1C2120"/>
                  </a:solidFill>
                  <a:latin typeface="Noto Sans T Chinese"/>
                  <a:ea typeface="Noto Sans T Chinese"/>
                  <a:cs typeface="Noto Sans T Chinese"/>
                  <a:sym typeface="Noto Sans T Chinese"/>
                </a:rPr>
                <a:t>：</a:t>
              </a:r>
              <a:r>
                <a:rPr lang="zh-TW" altLang="en-US" sz="2000" dirty="0">
                  <a:solidFill>
                    <a:srgbClr val="1C2120"/>
                  </a:solidFill>
                  <a:latin typeface="Noto Sans T Chinese"/>
                  <a:ea typeface="Noto Sans T Chinese"/>
                  <a:cs typeface="Noto Sans T Chinese"/>
                  <a:sym typeface="Noto Sans T Chinese"/>
                </a:rPr>
                <a:t>對這些回傳回來的資料做處理</a:t>
              </a:r>
              <a:endParaRPr lang="en-US" sz="2000" dirty="0">
                <a:solidFill>
                  <a:srgbClr val="1C2120"/>
                </a:solidFill>
                <a:latin typeface="Noto Sans T Chinese"/>
                <a:ea typeface="Noto Sans T Chinese"/>
                <a:cs typeface="Noto Sans T Chinese"/>
                <a:sym typeface="Noto Sans T Chinese"/>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24891" y="3253578"/>
            <a:ext cx="18422794" cy="0"/>
          </a:xfrm>
          <a:prstGeom prst="line">
            <a:avLst/>
          </a:prstGeom>
          <a:ln w="9525" cap="flat">
            <a:solidFill>
              <a:srgbClr val="000000"/>
            </a:solidFill>
            <a:prstDash val="solid"/>
            <a:headEnd type="none" w="sm" len="sm"/>
            <a:tailEnd type="none" w="sm" len="sm"/>
          </a:ln>
        </p:spPr>
      </p:sp>
      <p:sp>
        <p:nvSpPr>
          <p:cNvPr id="3" name="AutoShape 3"/>
          <p:cNvSpPr/>
          <p:nvPr/>
        </p:nvSpPr>
        <p:spPr>
          <a:xfrm rot="1653">
            <a:off x="8493609" y="6217283"/>
            <a:ext cx="9904295" cy="0"/>
          </a:xfrm>
          <a:prstGeom prst="line">
            <a:avLst/>
          </a:prstGeom>
          <a:ln w="9525" cap="flat">
            <a:solidFill>
              <a:srgbClr val="000000"/>
            </a:solidFill>
            <a:prstDash val="solid"/>
            <a:headEnd type="none" w="sm" len="sm"/>
            <a:tailEnd type="none" w="sm" len="sm"/>
          </a:ln>
        </p:spPr>
      </p:sp>
      <p:sp>
        <p:nvSpPr>
          <p:cNvPr id="4" name="AutoShape 4"/>
          <p:cNvSpPr/>
          <p:nvPr/>
        </p:nvSpPr>
        <p:spPr>
          <a:xfrm rot="5400000">
            <a:off x="4976899" y="6765526"/>
            <a:ext cx="7033422" cy="0"/>
          </a:xfrm>
          <a:prstGeom prst="line">
            <a:avLst/>
          </a:prstGeom>
          <a:ln w="9525" cap="flat">
            <a:solidFill>
              <a:srgbClr val="000000"/>
            </a:solidFill>
            <a:prstDash val="solid"/>
            <a:headEnd type="none" w="sm" len="sm"/>
            <a:tailEnd type="none" w="sm" len="sm"/>
          </a:ln>
        </p:spPr>
      </p:sp>
      <p:sp>
        <p:nvSpPr>
          <p:cNvPr id="5" name="Freeform 5"/>
          <p:cNvSpPr/>
          <p:nvPr/>
        </p:nvSpPr>
        <p:spPr>
          <a:xfrm>
            <a:off x="0" y="3258340"/>
            <a:ext cx="8468719" cy="3865601"/>
          </a:xfrm>
          <a:custGeom>
            <a:avLst/>
            <a:gdLst/>
            <a:ahLst/>
            <a:cxnLst/>
            <a:rect l="l" t="t" r="r" b="b"/>
            <a:pathLst>
              <a:path w="8468719" h="3865601">
                <a:moveTo>
                  <a:pt x="0" y="0"/>
                </a:moveTo>
                <a:lnTo>
                  <a:pt x="8468719" y="0"/>
                </a:lnTo>
                <a:lnTo>
                  <a:pt x="8468719" y="3865602"/>
                </a:lnTo>
                <a:lnTo>
                  <a:pt x="0" y="3865602"/>
                </a:lnTo>
                <a:lnTo>
                  <a:pt x="0" y="0"/>
                </a:lnTo>
                <a:close/>
              </a:path>
            </a:pathLst>
          </a:custGeom>
          <a:blipFill>
            <a:blip r:embed="rId2"/>
            <a:stretch>
              <a:fillRect/>
            </a:stretch>
          </a:blipFill>
        </p:spPr>
      </p:sp>
      <p:sp>
        <p:nvSpPr>
          <p:cNvPr id="6" name="Freeform 6"/>
          <p:cNvSpPr/>
          <p:nvPr/>
        </p:nvSpPr>
        <p:spPr>
          <a:xfrm>
            <a:off x="0" y="8018716"/>
            <a:ext cx="8493610" cy="636409"/>
          </a:xfrm>
          <a:custGeom>
            <a:avLst/>
            <a:gdLst/>
            <a:ahLst/>
            <a:cxnLst/>
            <a:rect l="l" t="t" r="r" b="b"/>
            <a:pathLst>
              <a:path w="8493610" h="636409">
                <a:moveTo>
                  <a:pt x="0" y="0"/>
                </a:moveTo>
                <a:lnTo>
                  <a:pt x="8493610" y="0"/>
                </a:lnTo>
                <a:lnTo>
                  <a:pt x="8493610" y="636409"/>
                </a:lnTo>
                <a:lnTo>
                  <a:pt x="0" y="636409"/>
                </a:lnTo>
                <a:lnTo>
                  <a:pt x="0" y="0"/>
                </a:lnTo>
                <a:close/>
              </a:path>
            </a:pathLst>
          </a:custGeom>
          <a:blipFill>
            <a:blip r:embed="rId3"/>
            <a:stretch>
              <a:fillRect/>
            </a:stretch>
          </a:blipFill>
        </p:spPr>
      </p:sp>
      <p:sp>
        <p:nvSpPr>
          <p:cNvPr id="7" name="TextBox 7"/>
          <p:cNvSpPr txBox="1"/>
          <p:nvPr/>
        </p:nvSpPr>
        <p:spPr>
          <a:xfrm>
            <a:off x="1028700" y="1028700"/>
            <a:ext cx="9724791" cy="1066800"/>
          </a:xfrm>
          <a:prstGeom prst="rect">
            <a:avLst/>
          </a:prstGeom>
        </p:spPr>
        <p:txBody>
          <a:bodyPr lIns="0" tIns="0" rIns="0" bIns="0" rtlCol="0" anchor="t">
            <a:spAutoFit/>
          </a:bodyPr>
          <a:lstStyle/>
          <a:p>
            <a:pPr algn="l">
              <a:lnSpc>
                <a:spcPts val="8400"/>
              </a:lnSpc>
            </a:pPr>
            <a:r>
              <a:rPr lang="en-US" sz="7000" b="1">
                <a:solidFill>
                  <a:srgbClr val="1C2120"/>
                </a:solidFill>
                <a:latin typeface="Noto Sans T Chinese Bold"/>
                <a:ea typeface="Noto Sans T Chinese Bold"/>
                <a:cs typeface="Noto Sans T Chinese Bold"/>
                <a:sym typeface="Noto Sans T Chinese Bold"/>
              </a:rPr>
              <a:t>實現方法</a:t>
            </a:r>
          </a:p>
        </p:txBody>
      </p:sp>
      <p:sp>
        <p:nvSpPr>
          <p:cNvPr id="8" name="TextBox 8"/>
          <p:cNvSpPr txBox="1"/>
          <p:nvPr/>
        </p:nvSpPr>
        <p:spPr>
          <a:xfrm>
            <a:off x="8937543" y="3978432"/>
            <a:ext cx="8817292" cy="779145"/>
          </a:xfrm>
          <a:prstGeom prst="rect">
            <a:avLst/>
          </a:prstGeom>
        </p:spPr>
        <p:txBody>
          <a:bodyPr lIns="0" tIns="0" rIns="0" bIns="0" rtlCol="0" anchor="t">
            <a:spAutoFit/>
          </a:bodyPr>
          <a:lstStyle/>
          <a:p>
            <a:pPr algn="l">
              <a:lnSpc>
                <a:spcPts val="3120"/>
              </a:lnSpc>
            </a:pPr>
            <a:r>
              <a:rPr lang="en-US" sz="2400">
                <a:solidFill>
                  <a:srgbClr val="1C2120"/>
                </a:solidFill>
                <a:latin typeface="Noto Sans T Chinese"/>
                <a:ea typeface="Noto Sans T Chinese"/>
                <a:cs typeface="Noto Sans T Chinese"/>
                <a:sym typeface="Noto Sans T Chinese"/>
              </a:rPr>
              <a:t>到https://store.steampowered.com/search/?filter=topsellers</a:t>
            </a:r>
          </a:p>
          <a:p>
            <a:pPr algn="l">
              <a:lnSpc>
                <a:spcPts val="3120"/>
              </a:lnSpc>
            </a:pPr>
            <a:r>
              <a:rPr lang="en-US" sz="2400">
                <a:solidFill>
                  <a:srgbClr val="1C2120"/>
                </a:solidFill>
                <a:latin typeface="Noto Sans T Chinese"/>
                <a:ea typeface="Noto Sans T Chinese"/>
                <a:cs typeface="Noto Sans T Chinese"/>
                <a:sym typeface="Noto Sans T Chinese"/>
              </a:rPr>
              <a:t>觀察網頁的結構</a:t>
            </a:r>
          </a:p>
        </p:txBody>
      </p:sp>
      <p:sp>
        <p:nvSpPr>
          <p:cNvPr id="9" name="TextBox 9"/>
          <p:cNvSpPr txBox="1"/>
          <p:nvPr/>
        </p:nvSpPr>
        <p:spPr>
          <a:xfrm>
            <a:off x="8937543" y="6924996"/>
            <a:ext cx="7559277" cy="388620"/>
          </a:xfrm>
          <a:prstGeom prst="rect">
            <a:avLst/>
          </a:prstGeom>
        </p:spPr>
        <p:txBody>
          <a:bodyPr lIns="0" tIns="0" rIns="0" bIns="0" rtlCol="0" anchor="t">
            <a:spAutoFit/>
          </a:bodyPr>
          <a:lstStyle/>
          <a:p>
            <a:pPr algn="l">
              <a:lnSpc>
                <a:spcPts val="3120"/>
              </a:lnSpc>
            </a:pPr>
            <a:r>
              <a:rPr lang="en-US" sz="2400">
                <a:solidFill>
                  <a:srgbClr val="1C2120"/>
                </a:solidFill>
                <a:latin typeface="Noto Sans T Chinese"/>
                <a:ea typeface="Noto Sans T Chinese"/>
                <a:cs typeface="Noto Sans T Chinese"/>
                <a:sym typeface="Noto Sans T Chinese"/>
              </a:rPr>
              <a:t>在抓取時用CSS選擇器選擇抓取每個遊戲的appid</a:t>
            </a:r>
          </a:p>
        </p:txBody>
      </p:sp>
      <p:sp>
        <p:nvSpPr>
          <p:cNvPr id="10" name="TextBox 10"/>
          <p:cNvSpPr txBox="1"/>
          <p:nvPr/>
        </p:nvSpPr>
        <p:spPr>
          <a:xfrm>
            <a:off x="1028700" y="9374770"/>
            <a:ext cx="6834674" cy="317500"/>
          </a:xfrm>
          <a:prstGeom prst="rect">
            <a:avLst/>
          </a:prstGeom>
        </p:spPr>
        <p:txBody>
          <a:bodyPr lIns="0" tIns="0" rIns="0" bIns="0" rtlCol="0" anchor="t">
            <a:spAutoFit/>
          </a:bodyPr>
          <a:lstStyle/>
          <a:p>
            <a:pPr algn="l">
              <a:lnSpc>
                <a:spcPts val="2600"/>
              </a:lnSpc>
            </a:pPr>
            <a:r>
              <a:rPr lang="en-US" sz="2000" i="1">
                <a:solidFill>
                  <a:srgbClr val="1C2120"/>
                </a:solidFill>
                <a:latin typeface="Noto Sans T Chinese"/>
                <a:ea typeface="Noto Sans T Chinese"/>
                <a:cs typeface="Noto Sans T Chinese"/>
                <a:sym typeface="Noto Sans T Chinese"/>
              </a:rPr>
              <a:t>依序抓取每個遊戲的appid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8444436" y="4232808"/>
            <a:ext cx="3706633" cy="3731870"/>
            <a:chOff x="0" y="0"/>
            <a:chExt cx="603452" cy="607561"/>
          </a:xfrm>
        </p:grpSpPr>
        <p:sp>
          <p:nvSpPr>
            <p:cNvPr id="3" name="Freeform 3"/>
            <p:cNvSpPr/>
            <p:nvPr/>
          </p:nvSpPr>
          <p:spPr>
            <a:xfrm>
              <a:off x="0" y="0"/>
              <a:ext cx="603452" cy="607561"/>
            </a:xfrm>
            <a:custGeom>
              <a:avLst/>
              <a:gdLst/>
              <a:ahLst/>
              <a:cxnLst/>
              <a:rect l="l" t="t" r="r" b="b"/>
              <a:pathLst>
                <a:path w="603452" h="607561">
                  <a:moveTo>
                    <a:pt x="0" y="0"/>
                  </a:moveTo>
                  <a:lnTo>
                    <a:pt x="603452" y="0"/>
                  </a:lnTo>
                  <a:lnTo>
                    <a:pt x="603452" y="607561"/>
                  </a:lnTo>
                  <a:lnTo>
                    <a:pt x="0" y="607561"/>
                  </a:lnTo>
                  <a:close/>
                </a:path>
              </a:pathLst>
            </a:custGeom>
            <a:solidFill>
              <a:srgbClr val="F2C744"/>
            </a:solidFill>
          </p:spPr>
        </p:sp>
        <p:sp>
          <p:nvSpPr>
            <p:cNvPr id="4" name="TextBox 4"/>
            <p:cNvSpPr txBox="1"/>
            <p:nvPr/>
          </p:nvSpPr>
          <p:spPr>
            <a:xfrm>
              <a:off x="0" y="-28575"/>
              <a:ext cx="603452" cy="636136"/>
            </a:xfrm>
            <a:prstGeom prst="rect">
              <a:avLst/>
            </a:prstGeom>
          </p:spPr>
          <p:txBody>
            <a:bodyPr lIns="254000" tIns="254000" rIns="254000" bIns="254000" rtlCol="0" anchor="ctr"/>
            <a:lstStyle/>
            <a:p>
              <a:pPr algn="ctr">
                <a:lnSpc>
                  <a:spcPts val="3119"/>
                </a:lnSpc>
              </a:pPr>
              <a:r>
                <a:rPr lang="en-US" sz="2399">
                  <a:solidFill>
                    <a:srgbClr val="1C2120"/>
                  </a:solidFill>
                  <a:latin typeface="Noto Sans T Chinese"/>
                  <a:ea typeface="Noto Sans T Chinese"/>
                  <a:cs typeface="Noto Sans T Chinese"/>
                  <a:sym typeface="Noto Sans T Chinese"/>
                </a:rPr>
                <a:t>appid</a:t>
              </a:r>
            </a:p>
          </p:txBody>
        </p:sp>
      </p:grpSp>
      <p:grpSp>
        <p:nvGrpSpPr>
          <p:cNvPr id="5" name="Group 5"/>
          <p:cNvGrpSpPr/>
          <p:nvPr/>
        </p:nvGrpSpPr>
        <p:grpSpPr>
          <a:xfrm>
            <a:off x="14022223" y="4232808"/>
            <a:ext cx="3706633" cy="3731870"/>
            <a:chOff x="0" y="0"/>
            <a:chExt cx="605810" cy="609935"/>
          </a:xfrm>
        </p:grpSpPr>
        <p:sp>
          <p:nvSpPr>
            <p:cNvPr id="6" name="Freeform 6"/>
            <p:cNvSpPr/>
            <p:nvPr/>
          </p:nvSpPr>
          <p:spPr>
            <a:xfrm>
              <a:off x="0" y="0"/>
              <a:ext cx="605810" cy="609935"/>
            </a:xfrm>
            <a:custGeom>
              <a:avLst/>
              <a:gdLst/>
              <a:ahLst/>
              <a:cxnLst/>
              <a:rect l="l" t="t" r="r" b="b"/>
              <a:pathLst>
                <a:path w="605810" h="609935">
                  <a:moveTo>
                    <a:pt x="0" y="0"/>
                  </a:moveTo>
                  <a:lnTo>
                    <a:pt x="605810" y="0"/>
                  </a:lnTo>
                  <a:lnTo>
                    <a:pt x="605810" y="609935"/>
                  </a:lnTo>
                  <a:lnTo>
                    <a:pt x="0" y="609935"/>
                  </a:lnTo>
                  <a:close/>
                </a:path>
              </a:pathLst>
            </a:custGeom>
            <a:solidFill>
              <a:srgbClr val="000000"/>
            </a:solidFill>
          </p:spPr>
        </p:sp>
        <p:sp>
          <p:nvSpPr>
            <p:cNvPr id="7" name="TextBox 7"/>
            <p:cNvSpPr txBox="1"/>
            <p:nvPr/>
          </p:nvSpPr>
          <p:spPr>
            <a:xfrm>
              <a:off x="0" y="-28575"/>
              <a:ext cx="605810" cy="638510"/>
            </a:xfrm>
            <a:prstGeom prst="rect">
              <a:avLst/>
            </a:prstGeom>
          </p:spPr>
          <p:txBody>
            <a:bodyPr lIns="254000" tIns="254000" rIns="254000" bIns="254000" rtlCol="0" anchor="ctr"/>
            <a:lstStyle/>
            <a:p>
              <a:pPr algn="ctr">
                <a:lnSpc>
                  <a:spcPts val="3119"/>
                </a:lnSpc>
              </a:pPr>
              <a:r>
                <a:rPr lang="en-US" sz="2399">
                  <a:solidFill>
                    <a:srgbClr val="F4F4F4"/>
                  </a:solidFill>
                  <a:latin typeface="Noto Sans T Chinese"/>
                  <a:ea typeface="Noto Sans T Chinese"/>
                  <a:cs typeface="Noto Sans T Chinese"/>
                  <a:sym typeface="Noto Sans T Chinese"/>
                </a:rPr>
                <a:t>appdetail</a:t>
              </a:r>
            </a:p>
            <a:p>
              <a:pPr algn="ctr">
                <a:lnSpc>
                  <a:spcPts val="3119"/>
                </a:lnSpc>
              </a:pPr>
              <a:r>
                <a:rPr lang="en-US" sz="2399">
                  <a:solidFill>
                    <a:srgbClr val="F4F4F4"/>
                  </a:solidFill>
                  <a:latin typeface="Noto Sans T Chinese"/>
                  <a:ea typeface="Noto Sans T Chinese"/>
                  <a:cs typeface="Noto Sans T Chinese"/>
                  <a:sym typeface="Noto Sans T Chinese"/>
                </a:rPr>
                <a:t>(價格、折扣</a:t>
              </a:r>
            </a:p>
            <a:p>
              <a:pPr algn="ctr">
                <a:lnSpc>
                  <a:spcPts val="3119"/>
                </a:lnSpc>
              </a:pPr>
              <a:r>
                <a:rPr lang="en-US" sz="2399">
                  <a:solidFill>
                    <a:srgbClr val="F4F4F4"/>
                  </a:solidFill>
                  <a:latin typeface="Noto Sans T Chinese"/>
                  <a:ea typeface="Noto Sans T Chinese"/>
                  <a:cs typeface="Noto Sans T Chinese"/>
                  <a:sym typeface="Noto Sans T Chinese"/>
                </a:rPr>
                <a:t>等詳細資訊)</a:t>
              </a:r>
            </a:p>
          </p:txBody>
        </p:sp>
      </p:grpSp>
      <p:grpSp>
        <p:nvGrpSpPr>
          <p:cNvPr id="8" name="Group 8"/>
          <p:cNvGrpSpPr/>
          <p:nvPr/>
        </p:nvGrpSpPr>
        <p:grpSpPr>
          <a:xfrm>
            <a:off x="11296778" y="4232808"/>
            <a:ext cx="3579735" cy="3731870"/>
            <a:chOff x="0" y="0"/>
            <a:chExt cx="779665" cy="812800"/>
          </a:xfrm>
        </p:grpSpPr>
        <p:sp>
          <p:nvSpPr>
            <p:cNvPr id="9" name="Freeform 9"/>
            <p:cNvSpPr/>
            <p:nvPr/>
          </p:nvSpPr>
          <p:spPr>
            <a:xfrm>
              <a:off x="0" y="0"/>
              <a:ext cx="779665" cy="812800"/>
            </a:xfrm>
            <a:custGeom>
              <a:avLst/>
              <a:gdLst/>
              <a:ahLst/>
              <a:cxnLst/>
              <a:rect l="l" t="t" r="r" b="b"/>
              <a:pathLst>
                <a:path w="779665" h="812800">
                  <a:moveTo>
                    <a:pt x="619645" y="0"/>
                  </a:moveTo>
                  <a:lnTo>
                    <a:pt x="160020" y="0"/>
                  </a:lnTo>
                  <a:lnTo>
                    <a:pt x="0" y="160020"/>
                  </a:lnTo>
                  <a:lnTo>
                    <a:pt x="0" y="652780"/>
                  </a:lnTo>
                  <a:lnTo>
                    <a:pt x="160020" y="812800"/>
                  </a:lnTo>
                  <a:lnTo>
                    <a:pt x="619645" y="812800"/>
                  </a:lnTo>
                  <a:lnTo>
                    <a:pt x="779665" y="652780"/>
                  </a:lnTo>
                  <a:lnTo>
                    <a:pt x="779665" y="160020"/>
                  </a:lnTo>
                  <a:lnTo>
                    <a:pt x="619645" y="0"/>
                  </a:lnTo>
                  <a:close/>
                </a:path>
              </a:pathLst>
            </a:custGeom>
            <a:solidFill>
              <a:srgbClr val="F4F4F4"/>
            </a:solidFill>
          </p:spPr>
        </p:sp>
        <p:sp>
          <p:nvSpPr>
            <p:cNvPr id="10" name="TextBox 10"/>
            <p:cNvSpPr txBox="1"/>
            <p:nvPr/>
          </p:nvSpPr>
          <p:spPr>
            <a:xfrm>
              <a:off x="63500" y="53975"/>
              <a:ext cx="652665" cy="695325"/>
            </a:xfrm>
            <a:prstGeom prst="rect">
              <a:avLst/>
            </a:prstGeom>
          </p:spPr>
          <p:txBody>
            <a:bodyPr lIns="254000" tIns="254000" rIns="254000" bIns="254000" rtlCol="0" anchor="ctr"/>
            <a:lstStyle/>
            <a:p>
              <a:pPr marL="323853" lvl="1" indent="-161927" algn="ctr">
                <a:lnSpc>
                  <a:spcPts val="1950"/>
                </a:lnSpc>
                <a:buFont typeface="Arial"/>
                <a:buChar char="•"/>
              </a:pPr>
              <a:r>
                <a:rPr lang="en-US" sz="1500">
                  <a:solidFill>
                    <a:srgbClr val="1C2120"/>
                  </a:solidFill>
                  <a:latin typeface="Noto Sans T Chinese"/>
                  <a:ea typeface="Noto Sans T Chinese"/>
                  <a:cs typeface="Noto Sans T Chinese"/>
                  <a:sym typeface="Noto Sans T Chinese"/>
                </a:rPr>
                <a:t>-&gt;SteamStoreAPI </a:t>
              </a:r>
            </a:p>
          </p:txBody>
        </p:sp>
      </p:grpSp>
      <p:sp>
        <p:nvSpPr>
          <p:cNvPr id="11" name="TextBox 11"/>
          <p:cNvSpPr txBox="1"/>
          <p:nvPr/>
        </p:nvSpPr>
        <p:spPr>
          <a:xfrm>
            <a:off x="1028700" y="1028700"/>
            <a:ext cx="10789624" cy="1066800"/>
          </a:xfrm>
          <a:prstGeom prst="rect">
            <a:avLst/>
          </a:prstGeom>
        </p:spPr>
        <p:txBody>
          <a:bodyPr lIns="0" tIns="0" rIns="0" bIns="0" rtlCol="0" anchor="t">
            <a:spAutoFit/>
          </a:bodyPr>
          <a:lstStyle/>
          <a:p>
            <a:pPr algn="l">
              <a:lnSpc>
                <a:spcPts val="8400"/>
              </a:lnSpc>
            </a:pPr>
            <a:r>
              <a:rPr lang="en-US" sz="7000" b="1">
                <a:solidFill>
                  <a:srgbClr val="F4F4F4"/>
                </a:solidFill>
                <a:latin typeface="Noto Sans T Chinese Bold"/>
                <a:ea typeface="Noto Sans T Chinese Bold"/>
                <a:cs typeface="Noto Sans T Chinese Bold"/>
                <a:sym typeface="Noto Sans T Chinese Bold"/>
              </a:rPr>
              <a:t>實現方法</a:t>
            </a:r>
          </a:p>
        </p:txBody>
      </p:sp>
      <p:sp>
        <p:nvSpPr>
          <p:cNvPr id="12" name="TextBox 12"/>
          <p:cNvSpPr txBox="1"/>
          <p:nvPr/>
        </p:nvSpPr>
        <p:spPr>
          <a:xfrm>
            <a:off x="1028700" y="8616894"/>
            <a:ext cx="6477524" cy="641350"/>
          </a:xfrm>
          <a:prstGeom prst="rect">
            <a:avLst/>
          </a:prstGeom>
        </p:spPr>
        <p:txBody>
          <a:bodyPr lIns="0" tIns="0" rIns="0" bIns="0" rtlCol="0" anchor="t">
            <a:spAutoFit/>
          </a:bodyPr>
          <a:lstStyle/>
          <a:p>
            <a:pPr algn="just">
              <a:lnSpc>
                <a:spcPts val="2600"/>
              </a:lnSpc>
            </a:pPr>
            <a:r>
              <a:rPr lang="en-US" sz="2000" i="1">
                <a:solidFill>
                  <a:srgbClr val="F4F4F4"/>
                </a:solidFill>
                <a:latin typeface="Noto Sans T Chinese"/>
                <a:ea typeface="Noto Sans T Chinese"/>
                <a:cs typeface="Noto Sans T Chinese"/>
                <a:sym typeface="Noto Sans T Chinese"/>
              </a:rPr>
              <a:t>Steam api用法參考網址：</a:t>
            </a:r>
          </a:p>
          <a:p>
            <a:pPr algn="just">
              <a:lnSpc>
                <a:spcPts val="2600"/>
              </a:lnSpc>
            </a:pPr>
            <a:r>
              <a:rPr lang="en-US" sz="2000" i="1">
                <a:solidFill>
                  <a:srgbClr val="F4F4F4"/>
                </a:solidFill>
                <a:latin typeface="Noto Sans T Chinese"/>
                <a:ea typeface="Noto Sans T Chinese"/>
                <a:cs typeface="Noto Sans T Chinese"/>
                <a:sym typeface="Noto Sans T Chinese"/>
              </a:rPr>
              <a:t>https://steamapi.xpaw.me/</a:t>
            </a:r>
          </a:p>
        </p:txBody>
      </p:sp>
      <p:sp>
        <p:nvSpPr>
          <p:cNvPr id="13" name="TextBox 13"/>
          <p:cNvSpPr txBox="1"/>
          <p:nvPr/>
        </p:nvSpPr>
        <p:spPr>
          <a:xfrm>
            <a:off x="1028700" y="3191172"/>
            <a:ext cx="4996393" cy="3589655"/>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F4F4F4"/>
                </a:solidFill>
                <a:latin typeface="Noto Sans T Chinese"/>
                <a:ea typeface="Noto Sans T Chinese"/>
                <a:cs typeface="Noto Sans T Chinese"/>
                <a:sym typeface="Noto Sans T Chinese"/>
              </a:rPr>
              <a:t>使用抓取到的 appid 呼叫         Steam Store API 得到遊戲詳細資訊  </a:t>
            </a:r>
          </a:p>
          <a:p>
            <a:pPr algn="l">
              <a:lnSpc>
                <a:spcPts val="3220"/>
              </a:lnSpc>
            </a:pPr>
            <a:endParaRPr lang="en-US" sz="2300">
              <a:solidFill>
                <a:srgbClr val="F4F4F4"/>
              </a:solidFill>
              <a:latin typeface="Noto Sans T Chinese"/>
              <a:ea typeface="Noto Sans T Chinese"/>
              <a:cs typeface="Noto Sans T Chinese"/>
              <a:sym typeface="Noto Sans T Chinese"/>
            </a:endParaRPr>
          </a:p>
          <a:p>
            <a:pPr marL="496571" lvl="1" indent="-248285" algn="l">
              <a:lnSpc>
                <a:spcPts val="3220"/>
              </a:lnSpc>
              <a:buFont typeface="Arial"/>
              <a:buChar char="•"/>
            </a:pPr>
            <a:r>
              <a:rPr lang="en-US" sz="2300">
                <a:solidFill>
                  <a:srgbClr val="F4F4F4"/>
                </a:solidFill>
                <a:latin typeface="Noto Sans T Chinese"/>
                <a:ea typeface="Noto Sans T Chinese"/>
                <a:cs typeface="Noto Sans T Chinese"/>
                <a:sym typeface="Noto Sans T Chinese"/>
              </a:rPr>
              <a:t>api：appdetails格式：https://store.steampowered.com/api/appdetails?appids={appid}&amp;cc={國家碼}&amp;l={語言}</a:t>
            </a:r>
          </a:p>
          <a:p>
            <a:pPr algn="l">
              <a:lnSpc>
                <a:spcPts val="3220"/>
              </a:lnSpc>
            </a:pPr>
            <a:r>
              <a:rPr lang="en-US" sz="2300">
                <a:solidFill>
                  <a:srgbClr val="F4F4F4"/>
                </a:solidFill>
                <a:latin typeface="Noto Sans T Chinese"/>
                <a:ea typeface="Noto Sans T Chinese"/>
                <a:cs typeface="Noto Sans T Chinese"/>
                <a:sym typeface="Noto Sans T Chinese"/>
              </a:rPr>
              <a:t> </a:t>
            </a:r>
          </a:p>
        </p:txBody>
      </p:sp>
      <p:sp>
        <p:nvSpPr>
          <p:cNvPr id="14" name="AutoShape 14"/>
          <p:cNvSpPr/>
          <p:nvPr/>
        </p:nvSpPr>
        <p:spPr>
          <a:xfrm>
            <a:off x="0" y="2445908"/>
            <a:ext cx="18422794" cy="0"/>
          </a:xfrm>
          <a:prstGeom prst="line">
            <a:avLst/>
          </a:prstGeom>
          <a:ln w="9525" cap="flat">
            <a:solidFill>
              <a:srgbClr val="F4F4F4"/>
            </a:solidFill>
            <a:prstDash val="solid"/>
            <a:headEnd type="none" w="sm" len="sm"/>
            <a:tailEnd type="none" w="sm" len="sm"/>
          </a:ln>
        </p:spPr>
      </p:sp>
      <p:sp>
        <p:nvSpPr>
          <p:cNvPr id="15" name="AutoShape 15"/>
          <p:cNvSpPr/>
          <p:nvPr/>
        </p:nvSpPr>
        <p:spPr>
          <a:xfrm rot="5397909">
            <a:off x="3597583" y="6366454"/>
            <a:ext cx="7831569" cy="0"/>
          </a:xfrm>
          <a:prstGeom prst="line">
            <a:avLst/>
          </a:prstGeom>
          <a:ln w="9525" cap="flat">
            <a:solidFill>
              <a:srgbClr val="F4F4F4"/>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2" name="Freeform 2"/>
          <p:cNvSpPr/>
          <p:nvPr/>
        </p:nvSpPr>
        <p:spPr>
          <a:xfrm>
            <a:off x="16725241" y="9258300"/>
            <a:ext cx="1068118" cy="807886"/>
          </a:xfrm>
          <a:custGeom>
            <a:avLst/>
            <a:gdLst/>
            <a:ahLst/>
            <a:cxnLst/>
            <a:rect l="l" t="t" r="r" b="b"/>
            <a:pathLst>
              <a:path w="1068118" h="807886">
                <a:moveTo>
                  <a:pt x="0" y="0"/>
                </a:moveTo>
                <a:lnTo>
                  <a:pt x="1068118" y="0"/>
                </a:lnTo>
                <a:lnTo>
                  <a:pt x="1068118" y="807886"/>
                </a:lnTo>
                <a:lnTo>
                  <a:pt x="0" y="807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777067" y="2499443"/>
            <a:ext cx="12733867" cy="7162800"/>
          </a:xfrm>
          <a:prstGeom prst="rect">
            <a:avLst/>
          </a:prstGeom>
        </p:spPr>
      </p:pic>
      <p:sp>
        <p:nvSpPr>
          <p:cNvPr id="4" name="TextBox 4"/>
          <p:cNvSpPr txBox="1"/>
          <p:nvPr/>
        </p:nvSpPr>
        <p:spPr>
          <a:xfrm>
            <a:off x="1028700" y="1028700"/>
            <a:ext cx="8992881" cy="1066800"/>
          </a:xfrm>
          <a:prstGeom prst="rect">
            <a:avLst/>
          </a:prstGeom>
        </p:spPr>
        <p:txBody>
          <a:bodyPr lIns="0" tIns="0" rIns="0" bIns="0" rtlCol="0" anchor="t">
            <a:spAutoFit/>
          </a:bodyPr>
          <a:lstStyle/>
          <a:p>
            <a:pPr algn="l">
              <a:lnSpc>
                <a:spcPts val="8400"/>
              </a:lnSpc>
            </a:pPr>
            <a:r>
              <a:rPr lang="en-US" sz="7000" b="1">
                <a:solidFill>
                  <a:srgbClr val="F4F4F4"/>
                </a:solidFill>
                <a:latin typeface="Noto Sans T Chinese Bold"/>
                <a:ea typeface="Noto Sans T Chinese Bold"/>
                <a:cs typeface="Noto Sans T Chinese Bold"/>
                <a:sym typeface="Noto Sans T Chinese Bold"/>
              </a:rPr>
              <a:t>成果展示</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2" name="TextBox 2"/>
          <p:cNvSpPr txBox="1"/>
          <p:nvPr/>
        </p:nvSpPr>
        <p:spPr>
          <a:xfrm>
            <a:off x="2354889" y="1739526"/>
            <a:ext cx="13578222" cy="1066800"/>
          </a:xfrm>
          <a:prstGeom prst="rect">
            <a:avLst/>
          </a:prstGeom>
        </p:spPr>
        <p:txBody>
          <a:bodyPr lIns="0" tIns="0" rIns="0" bIns="0" rtlCol="0" anchor="t">
            <a:spAutoFit/>
          </a:bodyPr>
          <a:lstStyle/>
          <a:p>
            <a:pPr algn="ctr">
              <a:lnSpc>
                <a:spcPts val="8400"/>
              </a:lnSpc>
            </a:pPr>
            <a:r>
              <a:rPr lang="en-US" sz="7000">
                <a:solidFill>
                  <a:srgbClr val="F4F4F4"/>
                </a:solidFill>
                <a:latin typeface="Noto Sans T Chinese"/>
                <a:ea typeface="Noto Sans T Chinese"/>
                <a:cs typeface="Noto Sans T Chinese"/>
                <a:sym typeface="Noto Sans T Chinese"/>
              </a:rPr>
              <a:t>結論與未來方向</a:t>
            </a:r>
          </a:p>
        </p:txBody>
      </p:sp>
      <p:grpSp>
        <p:nvGrpSpPr>
          <p:cNvPr id="3" name="Group 3"/>
          <p:cNvGrpSpPr/>
          <p:nvPr/>
        </p:nvGrpSpPr>
        <p:grpSpPr>
          <a:xfrm>
            <a:off x="9799513" y="4264672"/>
            <a:ext cx="7459787" cy="5047056"/>
            <a:chOff x="0" y="0"/>
            <a:chExt cx="1657534" cy="1121435"/>
          </a:xfrm>
        </p:grpSpPr>
        <p:sp>
          <p:nvSpPr>
            <p:cNvPr id="4" name="Freeform 4"/>
            <p:cNvSpPr/>
            <p:nvPr/>
          </p:nvSpPr>
          <p:spPr>
            <a:xfrm>
              <a:off x="0" y="0"/>
              <a:ext cx="1657534" cy="1121435"/>
            </a:xfrm>
            <a:custGeom>
              <a:avLst/>
              <a:gdLst/>
              <a:ahLst/>
              <a:cxnLst/>
              <a:rect l="l" t="t" r="r" b="b"/>
              <a:pathLst>
                <a:path w="1657534" h="1121435">
                  <a:moveTo>
                    <a:pt x="0" y="0"/>
                  </a:moveTo>
                  <a:lnTo>
                    <a:pt x="1657534" y="0"/>
                  </a:lnTo>
                  <a:lnTo>
                    <a:pt x="1657534" y="1121435"/>
                  </a:lnTo>
                  <a:lnTo>
                    <a:pt x="0" y="1121435"/>
                  </a:lnTo>
                  <a:close/>
                </a:path>
              </a:pathLst>
            </a:custGeom>
            <a:solidFill>
              <a:srgbClr val="F4F4F4"/>
            </a:solidFill>
          </p:spPr>
        </p:sp>
        <p:sp>
          <p:nvSpPr>
            <p:cNvPr id="5" name="TextBox 5"/>
            <p:cNvSpPr txBox="1"/>
            <p:nvPr/>
          </p:nvSpPr>
          <p:spPr>
            <a:xfrm>
              <a:off x="0" y="-38100"/>
              <a:ext cx="1657534" cy="1159535"/>
            </a:xfrm>
            <a:prstGeom prst="rect">
              <a:avLst/>
            </a:prstGeom>
          </p:spPr>
          <p:txBody>
            <a:bodyPr lIns="254000" tIns="254000" rIns="254000" bIns="254000" rtlCol="0" anchor="ctr"/>
            <a:lstStyle/>
            <a:p>
              <a:pPr algn="ctr">
                <a:lnSpc>
                  <a:spcPts val="4029"/>
                </a:lnSpc>
              </a:pPr>
              <a:r>
                <a:rPr lang="en-US" sz="3099" b="1" dirty="0" err="1">
                  <a:solidFill>
                    <a:srgbClr val="1C2120"/>
                  </a:solidFill>
                  <a:latin typeface="Noto Sans T Chinese Bold"/>
                  <a:ea typeface="Noto Sans T Chinese Bold"/>
                  <a:cs typeface="Noto Sans T Chinese Bold"/>
                  <a:sym typeface="Noto Sans T Chinese Bold"/>
                </a:rPr>
                <a:t>未來方向</a:t>
              </a:r>
              <a:endParaRPr lang="en-US" sz="3099" b="1" dirty="0">
                <a:solidFill>
                  <a:srgbClr val="1C2120"/>
                </a:solidFill>
                <a:latin typeface="Noto Sans T Chinese Bold"/>
                <a:ea typeface="Noto Sans T Chinese Bold"/>
                <a:cs typeface="Noto Sans T Chinese Bold"/>
                <a:sym typeface="Noto Sans T Chinese Bold"/>
              </a:endParaRPr>
            </a:p>
            <a:p>
              <a:pPr algn="l">
                <a:lnSpc>
                  <a:spcPts val="2730"/>
                </a:lnSpc>
              </a:pPr>
              <a:endParaRPr lang="en-US" sz="3099" b="1" dirty="0">
                <a:solidFill>
                  <a:srgbClr val="1C2120"/>
                </a:solidFill>
                <a:latin typeface="Noto Sans T Chinese Bold"/>
                <a:ea typeface="Noto Sans T Chinese Bold"/>
                <a:cs typeface="Noto Sans T Chinese Bold"/>
                <a:sym typeface="Noto Sans T Chinese Bold"/>
              </a:endParaRPr>
            </a:p>
            <a:p>
              <a:pPr marL="453390" lvl="1" indent="-226695" algn="l">
                <a:lnSpc>
                  <a:spcPts val="2730"/>
                </a:lnSpc>
                <a:buFont typeface="Arial"/>
                <a:buChar char="•"/>
              </a:pPr>
              <a:r>
                <a:rPr lang="en-US" sz="2100" dirty="0" err="1">
                  <a:solidFill>
                    <a:srgbClr val="1C2120"/>
                  </a:solidFill>
                  <a:latin typeface="Noto Sans T Chinese"/>
                  <a:ea typeface="Noto Sans T Chinese"/>
                  <a:cs typeface="Noto Sans T Chinese"/>
                  <a:sym typeface="Noto Sans T Chinese"/>
                </a:rPr>
                <a:t>資料完</a:t>
              </a:r>
              <a:r>
                <a:rPr lang="zh-TW" altLang="en-US" sz="2100" dirty="0">
                  <a:solidFill>
                    <a:srgbClr val="1C2120"/>
                  </a:solidFill>
                  <a:latin typeface="Noto Sans T Chinese"/>
                  <a:ea typeface="Noto Sans T Chinese"/>
                  <a:cs typeface="Noto Sans T Chinese"/>
                  <a:sym typeface="Noto Sans T Chinese"/>
                </a:rPr>
                <a:t>善</a:t>
              </a:r>
              <a:r>
                <a:rPr lang="en-US" sz="2100" dirty="0">
                  <a:solidFill>
                    <a:srgbClr val="1C2120"/>
                  </a:solidFill>
                  <a:latin typeface="Noto Sans T Chinese"/>
                  <a:ea typeface="Noto Sans T Chinese"/>
                  <a:cs typeface="Noto Sans T Chinese"/>
                  <a:sym typeface="Noto Sans T Chinese"/>
                </a:rPr>
                <a:t>：</a:t>
              </a:r>
              <a:r>
                <a:rPr lang="zh-TW" altLang="en-US" sz="2100" dirty="0">
                  <a:solidFill>
                    <a:srgbClr val="1C2120"/>
                  </a:solidFill>
                  <a:latin typeface="Noto Sans T Chinese"/>
                  <a:ea typeface="Noto Sans T Chinese"/>
                  <a:cs typeface="Noto Sans T Chinese"/>
                  <a:sym typeface="Noto Sans T Chinese"/>
                </a:rPr>
                <a:t>可以增加</a:t>
              </a:r>
              <a:r>
                <a:rPr lang="en-US" sz="2100" dirty="0" err="1">
                  <a:solidFill>
                    <a:srgbClr val="1C2120"/>
                  </a:solidFill>
                  <a:latin typeface="Noto Sans T Chinese"/>
                  <a:ea typeface="Noto Sans T Chinese"/>
                  <a:cs typeface="Noto Sans T Chinese"/>
                  <a:sym typeface="Noto Sans T Chinese"/>
                </a:rPr>
                <a:t>更多區域、更多遊戲類別，並處理「未販售</a:t>
              </a:r>
              <a:r>
                <a:rPr lang="en-US" sz="2100" dirty="0">
                  <a:solidFill>
                    <a:srgbClr val="1C2120"/>
                  </a:solidFill>
                  <a:latin typeface="Noto Sans T Chinese"/>
                  <a:ea typeface="Noto Sans T Chinese"/>
                  <a:cs typeface="Noto Sans T Chinese"/>
                  <a:sym typeface="Noto Sans T Chinese"/>
                </a:rPr>
                <a:t>/</a:t>
              </a:r>
              <a:r>
                <a:rPr lang="en-US" sz="2100" dirty="0" err="1">
                  <a:solidFill>
                    <a:srgbClr val="1C2120"/>
                  </a:solidFill>
                  <a:latin typeface="Noto Sans T Chinese"/>
                  <a:ea typeface="Noto Sans T Chinese"/>
                  <a:cs typeface="Noto Sans T Chinese"/>
                  <a:sym typeface="Noto Sans T Chinese"/>
                </a:rPr>
                <a:t>免費</a:t>
              </a:r>
              <a:r>
                <a:rPr lang="en-US" sz="2100" dirty="0">
                  <a:solidFill>
                    <a:srgbClr val="1C2120"/>
                  </a:solidFill>
                  <a:latin typeface="Noto Sans T Chinese"/>
                  <a:ea typeface="Noto Sans T Chinese"/>
                  <a:cs typeface="Noto Sans T Chinese"/>
                  <a:sym typeface="Noto Sans T Chinese"/>
                </a:rPr>
                <a:t>/</a:t>
              </a:r>
              <a:r>
                <a:rPr lang="en-US" sz="2100" dirty="0" err="1">
                  <a:solidFill>
                    <a:srgbClr val="1C2120"/>
                  </a:solidFill>
                  <a:latin typeface="Noto Sans T Chinese"/>
                  <a:ea typeface="Noto Sans T Chinese"/>
                  <a:cs typeface="Noto Sans T Chinese"/>
                  <a:sym typeface="Noto Sans T Chinese"/>
                </a:rPr>
                <a:t>缺欄位」等例外情況</a:t>
              </a:r>
              <a:endParaRPr lang="en-US" sz="2100" dirty="0">
                <a:solidFill>
                  <a:srgbClr val="1C2120"/>
                </a:solidFill>
                <a:latin typeface="Noto Sans T Chinese"/>
                <a:ea typeface="Noto Sans T Chinese"/>
                <a:cs typeface="Noto Sans T Chinese"/>
                <a:sym typeface="Noto Sans T Chinese"/>
              </a:endParaRPr>
            </a:p>
            <a:p>
              <a:pPr algn="l">
                <a:lnSpc>
                  <a:spcPts val="2730"/>
                </a:lnSpc>
              </a:pPr>
              <a:endParaRPr lang="en-US" sz="2100" dirty="0">
                <a:solidFill>
                  <a:srgbClr val="1C2120"/>
                </a:solidFill>
                <a:latin typeface="Noto Sans T Chinese"/>
                <a:ea typeface="Noto Sans T Chinese"/>
                <a:cs typeface="Noto Sans T Chinese"/>
                <a:sym typeface="Noto Sans T Chinese"/>
              </a:endParaRPr>
            </a:p>
            <a:p>
              <a:pPr marL="453390" lvl="1" indent="-226695" algn="l">
                <a:lnSpc>
                  <a:spcPts val="2730"/>
                </a:lnSpc>
                <a:buFont typeface="Arial"/>
                <a:buChar char="•"/>
              </a:pPr>
              <a:r>
                <a:rPr lang="en-US" sz="2100" dirty="0" err="1">
                  <a:solidFill>
                    <a:srgbClr val="1C2120"/>
                  </a:solidFill>
                  <a:latin typeface="Noto Sans T Chinese"/>
                  <a:ea typeface="Noto Sans T Chinese"/>
                  <a:cs typeface="Noto Sans T Chinese"/>
                  <a:sym typeface="Noto Sans T Chinese"/>
                </a:rPr>
                <a:t>使用者介面：加入搜尋</a:t>
              </a:r>
              <a:r>
                <a:rPr lang="en-US" sz="2100" dirty="0">
                  <a:solidFill>
                    <a:srgbClr val="1C2120"/>
                  </a:solidFill>
                  <a:latin typeface="Noto Sans T Chinese"/>
                  <a:ea typeface="Noto Sans T Chinese"/>
                  <a:cs typeface="Noto Sans T Chinese"/>
                  <a:sym typeface="Noto Sans T Chinese"/>
                </a:rPr>
                <a:t>/</a:t>
              </a:r>
              <a:r>
                <a:rPr lang="en-US" sz="2100" dirty="0" err="1">
                  <a:solidFill>
                    <a:srgbClr val="1C2120"/>
                  </a:solidFill>
                  <a:latin typeface="Noto Sans T Chinese"/>
                  <a:ea typeface="Noto Sans T Chinese"/>
                  <a:cs typeface="Noto Sans T Chinese"/>
                  <a:sym typeface="Noto Sans T Chinese"/>
                </a:rPr>
                <a:t>篩選</a:t>
              </a:r>
              <a:r>
                <a:rPr lang="en-US" sz="2100" dirty="0">
                  <a:solidFill>
                    <a:srgbClr val="1C2120"/>
                  </a:solidFill>
                  <a:latin typeface="Noto Sans T Chinese"/>
                  <a:ea typeface="Noto Sans T Chinese"/>
                  <a:cs typeface="Noto Sans T Chinese"/>
                  <a:sym typeface="Noto Sans T Chinese"/>
                </a:rPr>
                <a:t>/</a:t>
              </a:r>
              <a:r>
                <a:rPr lang="en-US" sz="2100" dirty="0" err="1">
                  <a:solidFill>
                    <a:srgbClr val="1C2120"/>
                  </a:solidFill>
                  <a:latin typeface="Noto Sans T Chinese"/>
                  <a:ea typeface="Noto Sans T Chinese"/>
                  <a:cs typeface="Noto Sans T Chinese"/>
                  <a:sym typeface="Noto Sans T Chinese"/>
                </a:rPr>
                <a:t>熱門遊戲排行</a:t>
              </a:r>
              <a:r>
                <a:rPr lang="en-US" sz="2100" dirty="0">
                  <a:solidFill>
                    <a:srgbClr val="1C2120"/>
                  </a:solidFill>
                  <a:latin typeface="Noto Sans T Chinese"/>
                  <a:ea typeface="Noto Sans T Chinese"/>
                  <a:cs typeface="Noto Sans T Chinese"/>
                  <a:sym typeface="Noto Sans T Chinese"/>
                </a:rPr>
                <a:t> 與 demo </a:t>
              </a:r>
              <a:r>
                <a:rPr lang="en-US" sz="2100" dirty="0" err="1">
                  <a:solidFill>
                    <a:srgbClr val="1C2120"/>
                  </a:solidFill>
                  <a:latin typeface="Noto Sans T Chinese"/>
                  <a:ea typeface="Noto Sans T Chinese"/>
                  <a:cs typeface="Noto Sans T Chinese"/>
                  <a:sym typeface="Noto Sans T Chinese"/>
                </a:rPr>
                <a:t>影片</a:t>
              </a:r>
              <a:r>
                <a:rPr lang="en-US" sz="2100" dirty="0">
                  <a:solidFill>
                    <a:srgbClr val="1C2120"/>
                  </a:solidFill>
                  <a:latin typeface="Noto Sans T Chinese"/>
                  <a:ea typeface="Noto Sans T Chinese"/>
                  <a:cs typeface="Noto Sans T Chinese"/>
                  <a:sym typeface="Noto Sans T Chinese"/>
                </a:rPr>
                <a:t>(</a:t>
              </a:r>
              <a:r>
                <a:rPr lang="en-US" sz="2100" dirty="0" err="1">
                  <a:solidFill>
                    <a:srgbClr val="1C2120"/>
                  </a:solidFill>
                  <a:latin typeface="Noto Sans T Chinese"/>
                  <a:ea typeface="Noto Sans T Chinese"/>
                  <a:cs typeface="Noto Sans T Chinese"/>
                  <a:sym typeface="Noto Sans T Chinese"/>
                </a:rPr>
                <a:t>或遊戲介面</a:t>
              </a:r>
              <a:r>
                <a:rPr lang="en-US" altLang="zh-TW" sz="2100" dirty="0" err="1">
                  <a:solidFill>
                    <a:srgbClr val="1C2120"/>
                  </a:solidFill>
                  <a:latin typeface="Noto Sans T Chinese"/>
                  <a:ea typeface="Noto Sans T Chinese"/>
                  <a:cs typeface="Noto Sans T Chinese"/>
                  <a:sym typeface="Noto Sans T Chinese"/>
                </a:rPr>
                <a:t>QR</a:t>
              </a:r>
              <a:r>
                <a:rPr lang="zh-TW" altLang="en-US" sz="2100" dirty="0">
                  <a:solidFill>
                    <a:srgbClr val="1C2120"/>
                  </a:solidFill>
                  <a:latin typeface="Noto Sans T Chinese"/>
                  <a:ea typeface="Noto Sans T Chinese"/>
                  <a:cs typeface="Noto Sans T Chinese"/>
                  <a:sym typeface="Noto Sans T Chinese"/>
                </a:rPr>
                <a:t> </a:t>
              </a:r>
              <a:r>
                <a:rPr lang="en-US" altLang="zh-TW" sz="2100" dirty="0">
                  <a:solidFill>
                    <a:srgbClr val="1C2120"/>
                  </a:solidFill>
                  <a:latin typeface="Noto Sans T Chinese"/>
                  <a:ea typeface="Noto Sans T Chinese"/>
                  <a:cs typeface="Noto Sans T Chinese"/>
                  <a:sym typeface="Noto Sans T Chinese"/>
                </a:rPr>
                <a:t>Code</a:t>
              </a:r>
              <a:r>
                <a:rPr lang="en-US" sz="2100" dirty="0">
                  <a:solidFill>
                    <a:srgbClr val="1C2120"/>
                  </a:solidFill>
                  <a:latin typeface="Noto Sans T Chinese"/>
                  <a:ea typeface="Noto Sans T Chinese"/>
                  <a:cs typeface="Noto Sans T Chinese"/>
                  <a:sym typeface="Noto Sans T Chinese"/>
                </a:rPr>
                <a:t> )</a:t>
              </a:r>
            </a:p>
            <a:p>
              <a:pPr algn="ctr">
                <a:lnSpc>
                  <a:spcPts val="2730"/>
                </a:lnSpc>
              </a:pPr>
              <a:endParaRPr lang="en-US" sz="2100" dirty="0">
                <a:solidFill>
                  <a:srgbClr val="1C2120"/>
                </a:solidFill>
                <a:latin typeface="Noto Sans T Chinese"/>
                <a:ea typeface="Noto Sans T Chinese"/>
                <a:cs typeface="Noto Sans T Chinese"/>
                <a:sym typeface="Noto Sans T Chinese"/>
              </a:endParaRPr>
            </a:p>
          </p:txBody>
        </p:sp>
      </p:grpSp>
      <p:grpSp>
        <p:nvGrpSpPr>
          <p:cNvPr id="6" name="Group 6"/>
          <p:cNvGrpSpPr/>
          <p:nvPr/>
        </p:nvGrpSpPr>
        <p:grpSpPr>
          <a:xfrm>
            <a:off x="1028700" y="4264672"/>
            <a:ext cx="7459787" cy="5047056"/>
            <a:chOff x="0" y="0"/>
            <a:chExt cx="1657534" cy="1121435"/>
          </a:xfrm>
        </p:grpSpPr>
        <p:sp>
          <p:nvSpPr>
            <p:cNvPr id="7" name="Freeform 7"/>
            <p:cNvSpPr/>
            <p:nvPr/>
          </p:nvSpPr>
          <p:spPr>
            <a:xfrm>
              <a:off x="0" y="0"/>
              <a:ext cx="1657534" cy="1121435"/>
            </a:xfrm>
            <a:custGeom>
              <a:avLst/>
              <a:gdLst/>
              <a:ahLst/>
              <a:cxnLst/>
              <a:rect l="l" t="t" r="r" b="b"/>
              <a:pathLst>
                <a:path w="1657534" h="1121435">
                  <a:moveTo>
                    <a:pt x="0" y="0"/>
                  </a:moveTo>
                  <a:lnTo>
                    <a:pt x="1657534" y="0"/>
                  </a:lnTo>
                  <a:lnTo>
                    <a:pt x="1657534" y="1121435"/>
                  </a:lnTo>
                  <a:lnTo>
                    <a:pt x="0" y="1121435"/>
                  </a:lnTo>
                  <a:close/>
                </a:path>
              </a:pathLst>
            </a:custGeom>
            <a:solidFill>
              <a:srgbClr val="F4F4F4"/>
            </a:solidFill>
          </p:spPr>
        </p:sp>
        <p:sp>
          <p:nvSpPr>
            <p:cNvPr id="8" name="TextBox 8"/>
            <p:cNvSpPr txBox="1"/>
            <p:nvPr/>
          </p:nvSpPr>
          <p:spPr>
            <a:xfrm>
              <a:off x="0" y="-38100"/>
              <a:ext cx="1657534" cy="1159535"/>
            </a:xfrm>
            <a:prstGeom prst="rect">
              <a:avLst/>
            </a:prstGeom>
          </p:spPr>
          <p:txBody>
            <a:bodyPr lIns="254000" tIns="254000" rIns="254000" bIns="254000" rtlCol="0" anchor="ctr"/>
            <a:lstStyle/>
            <a:p>
              <a:pPr algn="ctr">
                <a:lnSpc>
                  <a:spcPts val="4029"/>
                </a:lnSpc>
              </a:pPr>
              <a:r>
                <a:rPr lang="en-US" sz="3099" b="1" dirty="0" err="1">
                  <a:solidFill>
                    <a:srgbClr val="1C2120"/>
                  </a:solidFill>
                  <a:latin typeface="Noto Sans T Chinese Bold"/>
                  <a:ea typeface="Noto Sans T Chinese Bold"/>
                  <a:cs typeface="Noto Sans T Chinese Bold"/>
                  <a:sym typeface="Noto Sans T Chinese Bold"/>
                </a:rPr>
                <a:t>結論</a:t>
              </a:r>
              <a:endParaRPr lang="en-US" sz="3099" b="1" dirty="0">
                <a:solidFill>
                  <a:srgbClr val="1C2120"/>
                </a:solidFill>
                <a:latin typeface="Noto Sans T Chinese Bold"/>
                <a:ea typeface="Noto Sans T Chinese Bold"/>
                <a:cs typeface="Noto Sans T Chinese Bold"/>
                <a:sym typeface="Noto Sans T Chinese Bold"/>
              </a:endParaRPr>
            </a:p>
            <a:p>
              <a:pPr marL="226695" lvl="1" algn="l">
                <a:lnSpc>
                  <a:spcPts val="2730"/>
                </a:lnSpc>
              </a:pPr>
              <a:endParaRPr lang="en-US" sz="2100" dirty="0">
                <a:solidFill>
                  <a:srgbClr val="1C2120"/>
                </a:solidFill>
                <a:latin typeface="Noto Sans T Chinese"/>
                <a:ea typeface="Noto Sans T Chinese"/>
                <a:cs typeface="Noto Sans T Chinese"/>
                <a:sym typeface="Noto Sans T Chinese"/>
              </a:endParaRPr>
            </a:p>
            <a:p>
              <a:pPr marL="453390" lvl="1" indent="-226695" algn="l">
                <a:lnSpc>
                  <a:spcPts val="2730"/>
                </a:lnSpc>
                <a:buFont typeface="Arial"/>
                <a:buChar char="•"/>
              </a:pPr>
              <a:r>
                <a:rPr lang="en-US" sz="2100" dirty="0" err="1">
                  <a:solidFill>
                    <a:srgbClr val="1C2120"/>
                  </a:solidFill>
                  <a:latin typeface="Noto Sans T Chinese"/>
                  <a:ea typeface="Noto Sans T Chinese"/>
                  <a:cs typeface="Noto Sans T Chinese"/>
                  <a:sym typeface="Noto Sans T Chinese"/>
                </a:rPr>
                <a:t>建立資料庫模型：將回傳回來的各種遊戲資訊存入資料庫方便比價以及未來功能的擴充</a:t>
              </a:r>
              <a:endParaRPr lang="en-US" sz="2100" dirty="0">
                <a:solidFill>
                  <a:srgbClr val="1C2120"/>
                </a:solidFill>
                <a:latin typeface="Noto Sans T Chinese"/>
                <a:ea typeface="Noto Sans T Chinese"/>
                <a:cs typeface="Noto Sans T Chinese"/>
                <a:sym typeface="Noto Sans T Chinese"/>
              </a:endParaRPr>
            </a:p>
            <a:p>
              <a:pPr algn="l">
                <a:lnSpc>
                  <a:spcPts val="2730"/>
                </a:lnSpc>
              </a:pPr>
              <a:endParaRPr lang="en-US" sz="2100" dirty="0">
                <a:solidFill>
                  <a:srgbClr val="1C2120"/>
                </a:solidFill>
                <a:latin typeface="Noto Sans T Chinese"/>
                <a:ea typeface="Noto Sans T Chinese"/>
                <a:cs typeface="Noto Sans T Chinese"/>
                <a:sym typeface="Noto Sans T Chinese"/>
              </a:endParaRPr>
            </a:p>
            <a:p>
              <a:pPr marL="453390" lvl="1" indent="-226695" algn="l">
                <a:lnSpc>
                  <a:spcPts val="2730"/>
                </a:lnSpc>
                <a:buFont typeface="Arial"/>
                <a:buChar char="•"/>
              </a:pPr>
              <a:r>
                <a:rPr lang="en-US" sz="2100" dirty="0" err="1">
                  <a:solidFill>
                    <a:srgbClr val="1C2120"/>
                  </a:solidFill>
                  <a:latin typeface="Noto Sans T Chinese"/>
                  <a:ea typeface="Noto Sans T Chinese"/>
                  <a:cs typeface="Noto Sans T Chinese"/>
                  <a:sym typeface="Noto Sans T Chinese"/>
                </a:rPr>
                <a:t>實作核心功能：跨區比價、找最便宜定價的國家，減少玩家手動比價成本</a:t>
              </a:r>
              <a:endParaRPr lang="en-US" sz="2100" dirty="0">
                <a:solidFill>
                  <a:srgbClr val="1C2120"/>
                </a:solidFill>
                <a:latin typeface="Noto Sans T Chinese"/>
                <a:ea typeface="Noto Sans T Chinese"/>
                <a:cs typeface="Noto Sans T Chinese"/>
                <a:sym typeface="Noto Sans T Chinese"/>
              </a:endParaRPr>
            </a:p>
            <a:p>
              <a:pPr algn="ctr">
                <a:lnSpc>
                  <a:spcPts val="2730"/>
                </a:lnSpc>
              </a:pPr>
              <a:endParaRPr lang="en-US" sz="2100" dirty="0">
                <a:solidFill>
                  <a:srgbClr val="1C2120"/>
                </a:solidFill>
                <a:latin typeface="Noto Sans T Chinese"/>
                <a:ea typeface="Noto Sans T Chinese"/>
                <a:cs typeface="Noto Sans T Chinese"/>
                <a:sym typeface="Noto Sans T Chinese"/>
              </a:endParaRPr>
            </a:p>
          </p:txBody>
        </p:sp>
      </p:grpSp>
      <p:sp>
        <p:nvSpPr>
          <p:cNvPr id="9" name="AutoShape 9"/>
          <p:cNvSpPr/>
          <p:nvPr/>
        </p:nvSpPr>
        <p:spPr>
          <a:xfrm>
            <a:off x="0" y="3686541"/>
            <a:ext cx="18439230" cy="0"/>
          </a:xfrm>
          <a:prstGeom prst="line">
            <a:avLst/>
          </a:prstGeom>
          <a:ln w="9525" cap="flat">
            <a:solidFill>
              <a:srgbClr val="F4F4F4"/>
            </a:solidFill>
            <a:prstDash val="solid"/>
            <a:headEnd type="none" w="sm" len="sm"/>
            <a:tailEnd type="none" w="sm" len="sm"/>
          </a:ln>
        </p:spPr>
      </p:sp>
      <p:sp>
        <p:nvSpPr>
          <p:cNvPr id="10" name="AutoShape 10"/>
          <p:cNvSpPr/>
          <p:nvPr/>
        </p:nvSpPr>
        <p:spPr>
          <a:xfrm rot="5400000">
            <a:off x="5853293" y="6982011"/>
            <a:ext cx="6600464" cy="0"/>
          </a:xfrm>
          <a:prstGeom prst="line">
            <a:avLst/>
          </a:prstGeom>
          <a:ln w="9525" cap="flat">
            <a:solidFill>
              <a:srgbClr val="F4F4F4"/>
            </a:solidFill>
            <a:prstDash val="solid"/>
            <a:headEnd type="none" w="sm" len="sm"/>
            <a:tailEnd type="none" w="sm" len="sm"/>
          </a:ln>
        </p:spPr>
      </p:sp>
      <p:grpSp>
        <p:nvGrpSpPr>
          <p:cNvPr id="11" name="Group 11"/>
          <p:cNvGrpSpPr/>
          <p:nvPr/>
        </p:nvGrpSpPr>
        <p:grpSpPr>
          <a:xfrm>
            <a:off x="7412066" y="724658"/>
            <a:ext cx="3463867" cy="608084"/>
            <a:chOff x="0" y="0"/>
            <a:chExt cx="4618489" cy="810779"/>
          </a:xfrm>
        </p:grpSpPr>
        <p:sp>
          <p:nvSpPr>
            <p:cNvPr id="12" name="TextBox 12"/>
            <p:cNvSpPr txBox="1"/>
            <p:nvPr/>
          </p:nvSpPr>
          <p:spPr>
            <a:xfrm>
              <a:off x="963147" y="166206"/>
              <a:ext cx="3655343" cy="440266"/>
            </a:xfrm>
            <a:prstGeom prst="rect">
              <a:avLst/>
            </a:prstGeom>
          </p:spPr>
          <p:txBody>
            <a:bodyPr lIns="0" tIns="0" rIns="0" bIns="0" rtlCol="0" anchor="t">
              <a:spAutoFit/>
            </a:bodyPr>
            <a:lstStyle/>
            <a:p>
              <a:pPr algn="l">
                <a:lnSpc>
                  <a:spcPts val="2800"/>
                </a:lnSpc>
              </a:pPr>
              <a:r>
                <a:rPr lang="en-US" sz="2000">
                  <a:solidFill>
                    <a:srgbClr val="F4F4F4"/>
                  </a:solidFill>
                  <a:latin typeface="Noto Sans T Chinese"/>
                  <a:ea typeface="Noto Sans T Chinese"/>
                  <a:cs typeface="Noto Sans T Chinese"/>
                  <a:sym typeface="Noto Sans T Chinese"/>
                </a:rPr>
                <a:t>Steam價格小助手</a:t>
              </a:r>
            </a:p>
          </p:txBody>
        </p:sp>
        <p:sp>
          <p:nvSpPr>
            <p:cNvPr id="13" name="Freeform 13"/>
            <p:cNvSpPr/>
            <p:nvPr/>
          </p:nvSpPr>
          <p:spPr>
            <a:xfrm>
              <a:off x="0" y="0"/>
              <a:ext cx="810779" cy="810779"/>
            </a:xfrm>
            <a:custGeom>
              <a:avLst/>
              <a:gdLst/>
              <a:ahLst/>
              <a:cxnLst/>
              <a:rect l="l" t="t" r="r" b="b"/>
              <a:pathLst>
                <a:path w="810779" h="810779">
                  <a:moveTo>
                    <a:pt x="0" y="0"/>
                  </a:moveTo>
                  <a:lnTo>
                    <a:pt x="810779" y="0"/>
                  </a:lnTo>
                  <a:lnTo>
                    <a:pt x="810779" y="810779"/>
                  </a:lnTo>
                  <a:lnTo>
                    <a:pt x="0" y="8107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C744"/>
        </a:solidFill>
        <a:effectLst/>
      </p:bgPr>
    </p:bg>
    <p:spTree>
      <p:nvGrpSpPr>
        <p:cNvPr id="1" name=""/>
        <p:cNvGrpSpPr/>
        <p:nvPr/>
      </p:nvGrpSpPr>
      <p:grpSpPr>
        <a:xfrm>
          <a:off x="0" y="0"/>
          <a:ext cx="0" cy="0"/>
          <a:chOff x="0" y="0"/>
          <a:chExt cx="0" cy="0"/>
        </a:xfrm>
      </p:grpSpPr>
      <p:grpSp>
        <p:nvGrpSpPr>
          <p:cNvPr id="2" name="Group 2"/>
          <p:cNvGrpSpPr/>
          <p:nvPr/>
        </p:nvGrpSpPr>
        <p:grpSpPr>
          <a:xfrm>
            <a:off x="11044280" y="3273142"/>
            <a:ext cx="6346533" cy="5908623"/>
            <a:chOff x="0" y="0"/>
            <a:chExt cx="6350000" cy="5911850"/>
          </a:xfrm>
        </p:grpSpPr>
        <p:sp>
          <p:nvSpPr>
            <p:cNvPr id="3" name="Freeform 3"/>
            <p:cNvSpPr/>
            <p:nvPr/>
          </p:nvSpPr>
          <p:spPr>
            <a:xfrm>
              <a:off x="302" y="0"/>
              <a:ext cx="6348428" cy="5911850"/>
            </a:xfrm>
            <a:custGeom>
              <a:avLst/>
              <a:gdLst/>
              <a:ahLst/>
              <a:cxnLst/>
              <a:rect l="l" t="t" r="r" b="b"/>
              <a:pathLst>
                <a:path w="6348428" h="5911850">
                  <a:moveTo>
                    <a:pt x="1146508" y="402590"/>
                  </a:moveTo>
                  <a:lnTo>
                    <a:pt x="108918" y="2192020"/>
                  </a:lnTo>
                  <a:cubicBezTo>
                    <a:pt x="-68882" y="2498090"/>
                    <a:pt x="-25702" y="2884170"/>
                    <a:pt x="214328" y="3144520"/>
                  </a:cubicBezTo>
                  <a:lnTo>
                    <a:pt x="2525728" y="5651500"/>
                  </a:lnTo>
                  <a:cubicBezTo>
                    <a:pt x="2678128" y="5817870"/>
                    <a:pt x="2894028" y="5911850"/>
                    <a:pt x="3118818" y="5911850"/>
                  </a:cubicBezTo>
                  <a:lnTo>
                    <a:pt x="5540708" y="5911850"/>
                  </a:lnTo>
                  <a:cubicBezTo>
                    <a:pt x="5986478" y="5911850"/>
                    <a:pt x="6348428" y="5549900"/>
                    <a:pt x="6348428" y="5104130"/>
                  </a:cubicBezTo>
                  <a:lnTo>
                    <a:pt x="6348428" y="1891030"/>
                  </a:lnTo>
                  <a:cubicBezTo>
                    <a:pt x="6348428" y="1724660"/>
                    <a:pt x="6297628" y="1562100"/>
                    <a:pt x="6201108" y="1426210"/>
                  </a:cubicBezTo>
                  <a:lnTo>
                    <a:pt x="5439108" y="342900"/>
                  </a:lnTo>
                  <a:cubicBezTo>
                    <a:pt x="5287978" y="128270"/>
                    <a:pt x="5041598" y="0"/>
                    <a:pt x="4778708" y="0"/>
                  </a:cubicBezTo>
                  <a:lnTo>
                    <a:pt x="1845008" y="0"/>
                  </a:lnTo>
                  <a:cubicBezTo>
                    <a:pt x="1556718" y="0"/>
                    <a:pt x="1290018" y="153670"/>
                    <a:pt x="1146508" y="402590"/>
                  </a:cubicBezTo>
                  <a:close/>
                </a:path>
              </a:pathLst>
            </a:custGeom>
            <a:blipFill>
              <a:blip r:embed="rId2"/>
              <a:stretch>
                <a:fillRect t="-19617" b="-19617"/>
              </a:stretch>
            </a:blipFill>
          </p:spPr>
        </p:sp>
      </p:grpSp>
      <p:sp>
        <p:nvSpPr>
          <p:cNvPr id="4" name="AutoShape 4"/>
          <p:cNvSpPr/>
          <p:nvPr/>
        </p:nvSpPr>
        <p:spPr>
          <a:xfrm rot="895">
            <a:off x="0" y="2448289"/>
            <a:ext cx="18288001" cy="0"/>
          </a:xfrm>
          <a:prstGeom prst="line">
            <a:avLst/>
          </a:prstGeom>
          <a:ln w="9525" cap="flat">
            <a:solidFill>
              <a:srgbClr val="000000"/>
            </a:solidFill>
            <a:prstDash val="solid"/>
            <a:headEnd type="none" w="sm" len="sm"/>
            <a:tailEnd type="none" w="sm" len="sm"/>
          </a:ln>
        </p:spPr>
      </p:sp>
      <p:sp>
        <p:nvSpPr>
          <p:cNvPr id="5" name="AutoShape 5"/>
          <p:cNvSpPr/>
          <p:nvPr/>
        </p:nvSpPr>
        <p:spPr>
          <a:xfrm rot="5397909">
            <a:off x="6393226" y="6366457"/>
            <a:ext cx="7831569" cy="0"/>
          </a:xfrm>
          <a:prstGeom prst="line">
            <a:avLst/>
          </a:prstGeom>
          <a:ln w="9525" cap="flat">
            <a:solidFill>
              <a:srgbClr val="000000"/>
            </a:solidFill>
            <a:prstDash val="solid"/>
            <a:headEnd type="none" w="sm" len="sm"/>
            <a:tailEnd type="none" w="sm" len="sm"/>
          </a:ln>
        </p:spPr>
      </p:sp>
      <p:sp>
        <p:nvSpPr>
          <p:cNvPr id="6" name="TextBox 6"/>
          <p:cNvSpPr txBox="1"/>
          <p:nvPr/>
        </p:nvSpPr>
        <p:spPr>
          <a:xfrm>
            <a:off x="1028700" y="1028700"/>
            <a:ext cx="7176798" cy="1066800"/>
          </a:xfrm>
          <a:prstGeom prst="rect">
            <a:avLst/>
          </a:prstGeom>
        </p:spPr>
        <p:txBody>
          <a:bodyPr lIns="0" tIns="0" rIns="0" bIns="0" rtlCol="0" anchor="t">
            <a:spAutoFit/>
          </a:bodyPr>
          <a:lstStyle/>
          <a:p>
            <a:pPr algn="l">
              <a:lnSpc>
                <a:spcPts val="8400"/>
              </a:lnSpc>
            </a:pPr>
            <a:r>
              <a:rPr lang="en-US" sz="7000" b="1">
                <a:solidFill>
                  <a:srgbClr val="1C2120"/>
                </a:solidFill>
                <a:latin typeface="Noto Sans T Chinese Bold"/>
                <a:ea typeface="Noto Sans T Chinese Bold"/>
                <a:cs typeface="Noto Sans T Chinese Bold"/>
                <a:sym typeface="Noto Sans T Chinese Bold"/>
              </a:rPr>
              <a:t>參考資料</a:t>
            </a:r>
          </a:p>
        </p:txBody>
      </p:sp>
      <p:grpSp>
        <p:nvGrpSpPr>
          <p:cNvPr id="7" name="Group 7"/>
          <p:cNvGrpSpPr/>
          <p:nvPr/>
        </p:nvGrpSpPr>
        <p:grpSpPr>
          <a:xfrm>
            <a:off x="1028700" y="3171542"/>
            <a:ext cx="8835680" cy="3199901"/>
            <a:chOff x="0" y="0"/>
            <a:chExt cx="11780907" cy="4266535"/>
          </a:xfrm>
        </p:grpSpPr>
        <p:sp>
          <p:nvSpPr>
            <p:cNvPr id="8" name="TextBox 8"/>
            <p:cNvSpPr txBox="1"/>
            <p:nvPr/>
          </p:nvSpPr>
          <p:spPr>
            <a:xfrm>
              <a:off x="0" y="-66675"/>
              <a:ext cx="11780907" cy="513715"/>
            </a:xfrm>
            <a:prstGeom prst="rect">
              <a:avLst/>
            </a:prstGeom>
          </p:spPr>
          <p:txBody>
            <a:bodyPr lIns="0" tIns="0" rIns="0" bIns="0" rtlCol="0" anchor="t">
              <a:spAutoFit/>
            </a:bodyPr>
            <a:lstStyle/>
            <a:p>
              <a:pPr marL="474981" lvl="1" indent="-237491" algn="l">
                <a:lnSpc>
                  <a:spcPts val="3300"/>
                </a:lnSpc>
                <a:buFont typeface="Arial"/>
                <a:buChar char="•"/>
              </a:pPr>
              <a:r>
                <a:rPr lang="en-US" sz="2200">
                  <a:solidFill>
                    <a:srgbClr val="1C2120"/>
                  </a:solidFill>
                  <a:latin typeface="Noto Sans T Chinese"/>
                  <a:ea typeface="Noto Sans T Chinese"/>
                  <a:cs typeface="Noto Sans T Chinese"/>
                  <a:sym typeface="Noto Sans T Chinese"/>
                </a:rPr>
                <a:t>https://www.nuget.org/packages/SteamStorefrontAPI</a:t>
              </a:r>
            </a:p>
          </p:txBody>
        </p:sp>
        <p:sp>
          <p:nvSpPr>
            <p:cNvPr id="9" name="TextBox 9"/>
            <p:cNvSpPr txBox="1"/>
            <p:nvPr/>
          </p:nvSpPr>
          <p:spPr>
            <a:xfrm>
              <a:off x="0" y="1206490"/>
              <a:ext cx="11780907" cy="513715"/>
            </a:xfrm>
            <a:prstGeom prst="rect">
              <a:avLst/>
            </a:prstGeom>
          </p:spPr>
          <p:txBody>
            <a:bodyPr lIns="0" tIns="0" rIns="0" bIns="0" rtlCol="0" anchor="t">
              <a:spAutoFit/>
            </a:bodyPr>
            <a:lstStyle/>
            <a:p>
              <a:pPr marL="474981" lvl="1" indent="-237491" algn="l">
                <a:lnSpc>
                  <a:spcPts val="3300"/>
                </a:lnSpc>
                <a:buFont typeface="Arial"/>
                <a:buChar char="•"/>
              </a:pPr>
              <a:r>
                <a:rPr lang="en-US" sz="2200">
                  <a:solidFill>
                    <a:srgbClr val="1C2120"/>
                  </a:solidFill>
                  <a:latin typeface="Noto Sans T Chinese"/>
                  <a:ea typeface="Noto Sans T Chinese"/>
                  <a:cs typeface="Noto Sans T Chinese"/>
                  <a:sym typeface="Noto Sans T Chinese"/>
                </a:rPr>
                <a:t>https://partner.steamgames.com/doc/api/ISteamApps</a:t>
              </a:r>
            </a:p>
          </p:txBody>
        </p:sp>
        <p:sp>
          <p:nvSpPr>
            <p:cNvPr id="10" name="TextBox 10"/>
            <p:cNvSpPr txBox="1"/>
            <p:nvPr/>
          </p:nvSpPr>
          <p:spPr>
            <a:xfrm>
              <a:off x="0" y="2479655"/>
              <a:ext cx="11780907" cy="513715"/>
            </a:xfrm>
            <a:prstGeom prst="rect">
              <a:avLst/>
            </a:prstGeom>
          </p:spPr>
          <p:txBody>
            <a:bodyPr lIns="0" tIns="0" rIns="0" bIns="0" rtlCol="0" anchor="t">
              <a:spAutoFit/>
            </a:bodyPr>
            <a:lstStyle/>
            <a:p>
              <a:pPr algn="l">
                <a:lnSpc>
                  <a:spcPts val="3300"/>
                </a:lnSpc>
              </a:pPr>
              <a:endParaRPr/>
            </a:p>
          </p:txBody>
        </p:sp>
        <p:sp>
          <p:nvSpPr>
            <p:cNvPr id="11" name="TextBox 11"/>
            <p:cNvSpPr txBox="1"/>
            <p:nvPr/>
          </p:nvSpPr>
          <p:spPr>
            <a:xfrm>
              <a:off x="0" y="3752820"/>
              <a:ext cx="11780907" cy="513715"/>
            </a:xfrm>
            <a:prstGeom prst="rect">
              <a:avLst/>
            </a:prstGeom>
          </p:spPr>
          <p:txBody>
            <a:bodyPr lIns="0" tIns="0" rIns="0" bIns="0" rtlCol="0" anchor="t">
              <a:spAutoFit/>
            </a:bodyPr>
            <a:lstStyle/>
            <a:p>
              <a:pPr algn="l">
                <a:lnSpc>
                  <a:spcPts val="330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254</Words>
  <Application>Microsoft Office PowerPoint</Application>
  <PresentationFormat>自訂</PresentationFormat>
  <Paragraphs>61</Paragraphs>
  <Slides>10</Slides>
  <Notes>0</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10</vt:i4>
      </vt:variant>
    </vt:vector>
  </HeadingPairs>
  <TitlesOfParts>
    <vt:vector size="15" baseType="lpstr">
      <vt:lpstr>Noto Sans T Chinese Bold</vt:lpstr>
      <vt:lpstr>Noto Sans T Chinese</vt:lpstr>
      <vt:lpstr>Calibri</vt:lpstr>
      <vt:lpstr>Arial</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網路資料庫期末專題簡報</dc:title>
  <dc:creator>張舜焜</dc:creator>
  <cp:lastModifiedBy>舜焜 張</cp:lastModifiedBy>
  <cp:revision>3</cp:revision>
  <dcterms:created xsi:type="dcterms:W3CDTF">2006-08-16T00:00:00Z</dcterms:created>
  <dcterms:modified xsi:type="dcterms:W3CDTF">2025-12-17T09:00:43Z</dcterms:modified>
  <dc:identifier>DAG7pmPYXuk</dc:identifier>
</cp:coreProperties>
</file>